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handoutMasterIdLst>
    <p:handoutMasterId r:id="rId48"/>
  </p:handoutMasterIdLst>
  <p:sldIdLst>
    <p:sldId id="1488" r:id="rId2"/>
    <p:sldId id="1523" r:id="rId3"/>
    <p:sldId id="1524" r:id="rId4"/>
    <p:sldId id="1525" r:id="rId5"/>
    <p:sldId id="1532" r:id="rId6"/>
    <p:sldId id="1534" r:id="rId7"/>
    <p:sldId id="1538" r:id="rId8"/>
    <p:sldId id="1533" r:id="rId9"/>
    <p:sldId id="1537" r:id="rId10"/>
    <p:sldId id="1540" r:id="rId11"/>
    <p:sldId id="1535" r:id="rId12"/>
    <p:sldId id="1544" r:id="rId13"/>
    <p:sldId id="1571" r:id="rId14"/>
    <p:sldId id="1461" r:id="rId15"/>
    <p:sldId id="1543" r:id="rId16"/>
    <p:sldId id="1545" r:id="rId17"/>
    <p:sldId id="1547" r:id="rId18"/>
    <p:sldId id="1570" r:id="rId19"/>
    <p:sldId id="1548" r:id="rId20"/>
    <p:sldId id="1549" r:id="rId21"/>
    <p:sldId id="1550" r:id="rId22"/>
    <p:sldId id="1551" r:id="rId23"/>
    <p:sldId id="1552" r:id="rId24"/>
    <p:sldId id="1554" r:id="rId25"/>
    <p:sldId id="1555" r:id="rId26"/>
    <p:sldId id="1556" r:id="rId27"/>
    <p:sldId id="1541" r:id="rId28"/>
    <p:sldId id="1557" r:id="rId29"/>
    <p:sldId id="1558" r:id="rId30"/>
    <p:sldId id="1484" r:id="rId31"/>
    <p:sldId id="1485" r:id="rId32"/>
    <p:sldId id="1559" r:id="rId33"/>
    <p:sldId id="1487" r:id="rId34"/>
    <p:sldId id="1560" r:id="rId35"/>
    <p:sldId id="1561" r:id="rId36"/>
    <p:sldId id="1562" r:id="rId37"/>
    <p:sldId id="1563" r:id="rId38"/>
    <p:sldId id="1564" r:id="rId39"/>
    <p:sldId id="1565" r:id="rId40"/>
    <p:sldId id="1566" r:id="rId41"/>
    <p:sldId id="1567" r:id="rId42"/>
    <p:sldId id="1568" r:id="rId43"/>
    <p:sldId id="1572" r:id="rId44"/>
    <p:sldId id="1573" r:id="rId45"/>
    <p:sldId id="1278" r:id="rId46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9" autoAdjust="0"/>
    <p:restoredTop sz="75202" autoAdjust="0"/>
  </p:normalViewPr>
  <p:slideViewPr>
    <p:cSldViewPr>
      <p:cViewPr varScale="1">
        <p:scale>
          <a:sx n="89" d="100"/>
          <a:sy n="89" d="100"/>
        </p:scale>
        <p:origin x="-119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presProps" Target="presProps.xml"/><Relationship Id="rId51" Type="http://schemas.openxmlformats.org/officeDocument/2006/relationships/viewProps" Target="viewProps.xml"/><Relationship Id="rId52" Type="http://schemas.openxmlformats.org/officeDocument/2006/relationships/theme" Target="theme/theme1.xml"/><Relationship Id="rId53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notesMaster" Target="notesMasters/notesMaster1.xml"/><Relationship Id="rId48" Type="http://schemas.openxmlformats.org/officeDocument/2006/relationships/handoutMaster" Target="handoutMasters/handoutMaster1.xml"/><Relationship Id="rId49" Type="http://schemas.openxmlformats.org/officeDocument/2006/relationships/printerSettings" Target="printerSettings/printerSettings1.bin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gif>
</file>

<file path=ppt/media/image11.png>
</file>

<file path=ppt/media/image12.png>
</file>

<file path=ppt/media/image13.png>
</file>

<file path=ppt/media/image14.png>
</file>

<file path=ppt/media/image16.jpg>
</file>

<file path=ppt/media/image17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9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gi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gi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e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g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UniversityOfWaterloo_logo_horiz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064" y="0"/>
            <a:ext cx="4393936" cy="1761759"/>
          </a:xfrm>
          <a:prstGeom prst="rect">
            <a:avLst/>
          </a:prstGeom>
        </p:spPr>
      </p:pic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Week </a:t>
            </a:r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3: From MapReduce to Spark (2/</a:t>
            </a:r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2)</a:t>
            </a: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489/698 Big Data Infrastructure (Winter 2016)</a:t>
            </a: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January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21,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2016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/bigdata-2016w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3374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RDDs and Optimizations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3124200" y="19767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: RDD[String]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3124200" y="30435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a: RDD[String]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3124200" y="41103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b: RDD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[(String,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)]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3124200" y="51771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c: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RDD[(String,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)]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219200" y="20529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On HDFS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5" name="Straight Arrow Connector 24"/>
          <p:cNvCxnSpPr>
            <a:stCxn id="20" idx="2"/>
            <a:endCxn id="21" idx="0"/>
          </p:cNvCxnSpPr>
          <p:nvPr/>
        </p:nvCxnSpPr>
        <p:spPr bwMode="auto">
          <a:xfrm>
            <a:off x="4572000" y="2586335"/>
            <a:ext cx="0" cy="457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648200" y="2662535"/>
            <a:ext cx="434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flatMap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(line =&gt;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line.split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(" "))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648200" y="3729335"/>
            <a:ext cx="434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nl-NL" sz="1400" b="0" dirty="0">
                <a:solidFill>
                  <a:srgbClr val="000000"/>
                </a:solidFill>
                <a:latin typeface="Andale Mono"/>
                <a:cs typeface="Andale Mono"/>
              </a:rPr>
              <a:t>map(word =&gt; (word, 1))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648200" y="4796135"/>
            <a:ext cx="434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reduceByKey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(_ + _)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886200" y="5786735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Action!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0" name="Straight Arrow Connector 29"/>
          <p:cNvCxnSpPr/>
          <p:nvPr/>
        </p:nvCxnSpPr>
        <p:spPr bwMode="auto">
          <a:xfrm>
            <a:off x="4572000" y="3653135"/>
            <a:ext cx="0" cy="457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 bwMode="auto">
          <a:xfrm>
            <a:off x="4572000" y="4719935"/>
            <a:ext cx="0" cy="457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 rot="20954561">
            <a:off x="1093816" y="3638919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Want MM?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" name="Rounded Rectangle 1"/>
          <p:cNvSpPr/>
          <p:nvPr/>
        </p:nvSpPr>
        <p:spPr bwMode="auto">
          <a:xfrm>
            <a:off x="2819400" y="2667000"/>
            <a:ext cx="3505200" cy="2209800"/>
          </a:xfrm>
          <a:prstGeom prst="roundRect">
            <a:avLst>
              <a:gd name="adj" fmla="val 11459"/>
            </a:avLst>
          </a:prstGeom>
          <a:noFill/>
          <a:ln>
            <a:solidFill>
              <a:schemeClr val="tx1">
                <a:lumMod val="65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28600" y="2598003"/>
            <a:ext cx="259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RDDs don’t need to be materialized!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0" y="1062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Lazy evaluation creates optimization opportunities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2184306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2" grpId="0" animBg="1"/>
      <p:bldP spid="3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RDDs and Caching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1062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RDDs can be materialized in memory!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3124200" y="19767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: RDD[String]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3124200" y="30435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a: RDD[String]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124200" y="41103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b: RDD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[(String,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)]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3124200" y="51771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c: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RDD[(String,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)]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219200" y="20529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On HDFS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12" name="Straight Arrow Connector 11"/>
          <p:cNvCxnSpPr>
            <a:stCxn id="5" idx="2"/>
            <a:endCxn id="6" idx="0"/>
          </p:cNvCxnSpPr>
          <p:nvPr/>
        </p:nvCxnSpPr>
        <p:spPr bwMode="auto">
          <a:xfrm>
            <a:off x="4572000" y="2586335"/>
            <a:ext cx="0" cy="457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648200" y="2662535"/>
            <a:ext cx="434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flatMap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(line =&gt;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line.split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(" "))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48200" y="3729335"/>
            <a:ext cx="434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nl-NL" sz="1400" b="0" dirty="0">
                <a:solidFill>
                  <a:srgbClr val="000000"/>
                </a:solidFill>
                <a:latin typeface="Andale Mono"/>
                <a:cs typeface="Andale Mono"/>
              </a:rPr>
              <a:t>map(word =&gt; (word, 1))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648200" y="4796135"/>
            <a:ext cx="434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reduceByKey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(_ + _)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886200" y="5786735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Action!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17" name="Straight Arrow Connector 16"/>
          <p:cNvCxnSpPr/>
          <p:nvPr/>
        </p:nvCxnSpPr>
        <p:spPr bwMode="auto">
          <a:xfrm>
            <a:off x="4572000" y="3653135"/>
            <a:ext cx="0" cy="457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 bwMode="auto">
          <a:xfrm>
            <a:off x="4572000" y="4719935"/>
            <a:ext cx="0" cy="457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 rot="20954561">
            <a:off x="2335184" y="2909816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Cache it!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 rot="517051">
            <a:off x="6192819" y="3154584"/>
            <a:ext cx="2474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Fault tolerance?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410200" y="2468940"/>
            <a:ext cx="9028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>
                <a:solidFill>
                  <a:srgbClr val="FF0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✗</a:t>
            </a:r>
            <a:endParaRPr lang="en-US" sz="96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057400" y="6248400"/>
            <a:ext cx="685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Spark works even if the RDDs are </a:t>
            </a:r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partially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cached!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7353438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  <p:bldP spid="22" grpId="0"/>
      <p:bldP spid="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Architecture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pic>
        <p:nvPicPr>
          <p:cNvPr id="3" name="Picture 2" descr="cluster-overvie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1854200"/>
            <a:ext cx="7569200" cy="363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8430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6"/>
          <p:cNvSpPr>
            <a:spLocks noChangeArrowheads="1"/>
          </p:cNvSpPr>
          <p:nvPr/>
        </p:nvSpPr>
        <p:spPr bwMode="auto">
          <a:xfrm>
            <a:off x="4724400" y="1981200"/>
            <a:ext cx="1981200" cy="9144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8" name="Rectangle 35"/>
          <p:cNvSpPr>
            <a:spLocks noChangeArrowheads="1"/>
          </p:cNvSpPr>
          <p:nvPr/>
        </p:nvSpPr>
        <p:spPr bwMode="auto">
          <a:xfrm>
            <a:off x="4724400" y="2286000"/>
            <a:ext cx="1981200" cy="6096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Rectangle 6"/>
          <p:cNvSpPr>
            <a:spLocks noChangeArrowheads="1"/>
          </p:cNvSpPr>
          <p:nvPr/>
        </p:nvSpPr>
        <p:spPr bwMode="auto">
          <a:xfrm>
            <a:off x="2590800" y="1981200"/>
            <a:ext cx="1981200" cy="9144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0" name="Rectangle 6"/>
          <p:cNvSpPr>
            <a:spLocks noChangeArrowheads="1"/>
          </p:cNvSpPr>
          <p:nvPr/>
        </p:nvSpPr>
        <p:spPr bwMode="auto">
          <a:xfrm>
            <a:off x="3657600" y="3352800"/>
            <a:ext cx="1981200" cy="16002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1" name="Rectangle 6"/>
          <p:cNvSpPr>
            <a:spLocks noChangeArrowheads="1"/>
          </p:cNvSpPr>
          <p:nvPr/>
        </p:nvSpPr>
        <p:spPr bwMode="auto">
          <a:xfrm>
            <a:off x="5715000" y="3352800"/>
            <a:ext cx="1981200" cy="16002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2" name="Rectangle 6"/>
          <p:cNvSpPr>
            <a:spLocks noChangeArrowheads="1"/>
          </p:cNvSpPr>
          <p:nvPr/>
        </p:nvSpPr>
        <p:spPr bwMode="auto">
          <a:xfrm>
            <a:off x="1600200" y="3352800"/>
            <a:ext cx="1981200" cy="16002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63" name="Straight Arrow Connector 53"/>
          <p:cNvCxnSpPr>
            <a:cxnSpLocks noChangeShapeType="1"/>
            <a:stCxn id="107" idx="2"/>
            <a:endCxn id="70" idx="0"/>
          </p:cNvCxnSpPr>
          <p:nvPr/>
        </p:nvCxnSpPr>
        <p:spPr bwMode="auto">
          <a:xfrm rot="5400000">
            <a:off x="2514600" y="2819400"/>
            <a:ext cx="1143000" cy="9906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4" name="Straight Arrow Connector 53"/>
          <p:cNvCxnSpPr>
            <a:cxnSpLocks noChangeShapeType="1"/>
            <a:stCxn id="107" idx="2"/>
            <a:endCxn id="82" idx="0"/>
          </p:cNvCxnSpPr>
          <p:nvPr/>
        </p:nvCxnSpPr>
        <p:spPr bwMode="auto">
          <a:xfrm rot="16200000" flipH="1">
            <a:off x="3543300" y="2781300"/>
            <a:ext cx="1143000" cy="10668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5" name="Straight Arrow Connector 53"/>
          <p:cNvCxnSpPr>
            <a:cxnSpLocks noChangeShapeType="1"/>
            <a:stCxn id="107" idx="2"/>
            <a:endCxn id="94" idx="0"/>
          </p:cNvCxnSpPr>
          <p:nvPr/>
        </p:nvCxnSpPr>
        <p:spPr bwMode="auto">
          <a:xfrm rot="16200000" flipH="1">
            <a:off x="4572000" y="1752600"/>
            <a:ext cx="1143000" cy="31242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6" name="Straight Arrow Connector 53"/>
          <p:cNvCxnSpPr>
            <a:cxnSpLocks noChangeShapeType="1"/>
            <a:stCxn id="109" idx="2"/>
            <a:endCxn id="79" idx="0"/>
          </p:cNvCxnSpPr>
          <p:nvPr/>
        </p:nvCxnSpPr>
        <p:spPr bwMode="auto">
          <a:xfrm rot="5400000">
            <a:off x="3771900" y="1562100"/>
            <a:ext cx="762000" cy="31242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7" name="Straight Arrow Connector 53"/>
          <p:cNvCxnSpPr>
            <a:cxnSpLocks noChangeShapeType="1"/>
            <a:stCxn id="109" idx="2"/>
            <a:endCxn id="91" idx="0"/>
          </p:cNvCxnSpPr>
          <p:nvPr/>
        </p:nvCxnSpPr>
        <p:spPr bwMode="auto">
          <a:xfrm rot="5400000">
            <a:off x="4800600" y="2590800"/>
            <a:ext cx="762000" cy="10668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8" name="Straight Arrow Connector 53"/>
          <p:cNvCxnSpPr>
            <a:cxnSpLocks noChangeShapeType="1"/>
            <a:stCxn id="109" idx="2"/>
            <a:endCxn id="103" idx="0"/>
          </p:cNvCxnSpPr>
          <p:nvPr/>
        </p:nvCxnSpPr>
        <p:spPr bwMode="auto">
          <a:xfrm rot="16200000" flipH="1">
            <a:off x="5829300" y="2628900"/>
            <a:ext cx="762000" cy="9906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69" name="Rectangle 6"/>
          <p:cNvSpPr>
            <a:spLocks noChangeArrowheads="1"/>
          </p:cNvSpPr>
          <p:nvPr/>
        </p:nvSpPr>
        <p:spPr bwMode="auto">
          <a:xfrm>
            <a:off x="1752600" y="3886200"/>
            <a:ext cx="167640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0" name="Rectangle 4"/>
          <p:cNvSpPr>
            <a:spLocks noChangeArrowheads="1"/>
          </p:cNvSpPr>
          <p:nvPr/>
        </p:nvSpPr>
        <p:spPr bwMode="auto">
          <a:xfrm>
            <a:off x="1752600" y="3886200"/>
            <a:ext cx="1676400" cy="304800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datanode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71" name="Rectangle 35"/>
          <p:cNvSpPr>
            <a:spLocks noChangeArrowheads="1"/>
          </p:cNvSpPr>
          <p:nvPr/>
        </p:nvSpPr>
        <p:spPr bwMode="auto">
          <a:xfrm>
            <a:off x="1752600" y="4191000"/>
            <a:ext cx="167640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Linux file system</a:t>
            </a:r>
          </a:p>
        </p:txBody>
      </p:sp>
      <p:sp>
        <p:nvSpPr>
          <p:cNvPr id="72" name="Flowchart: Magnetic Disk 36"/>
          <p:cNvSpPr>
            <a:spLocks noChangeArrowheads="1"/>
          </p:cNvSpPr>
          <p:nvPr/>
        </p:nvSpPr>
        <p:spPr bwMode="auto">
          <a:xfrm>
            <a:off x="20229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3" name="Flowchart: Magnetic Disk 37"/>
          <p:cNvSpPr>
            <a:spLocks noChangeArrowheads="1"/>
          </p:cNvSpPr>
          <p:nvPr/>
        </p:nvSpPr>
        <p:spPr bwMode="auto">
          <a:xfrm>
            <a:off x="25563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74" name="Straight Connector 38"/>
          <p:cNvCxnSpPr>
            <a:cxnSpLocks noChangeShapeType="1"/>
          </p:cNvCxnSpPr>
          <p:nvPr/>
        </p:nvCxnSpPr>
        <p:spPr bwMode="auto">
          <a:xfrm rot="5400000">
            <a:off x="1756203" y="4610101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75" name="Straight Connector 39"/>
          <p:cNvCxnSpPr>
            <a:cxnSpLocks noChangeShapeType="1"/>
            <a:endCxn id="72" idx="2"/>
          </p:cNvCxnSpPr>
          <p:nvPr/>
        </p:nvCxnSpPr>
        <p:spPr bwMode="auto">
          <a:xfrm>
            <a:off x="1870502" y="4724401"/>
            <a:ext cx="152400" cy="1588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76" name="Straight Connector 40"/>
          <p:cNvCxnSpPr>
            <a:cxnSpLocks noChangeShapeType="1"/>
          </p:cNvCxnSpPr>
          <p:nvPr/>
        </p:nvCxnSpPr>
        <p:spPr bwMode="auto">
          <a:xfrm rot="5400000">
            <a:off x="2289603" y="4608513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77" name="Straight Connector 41"/>
          <p:cNvCxnSpPr>
            <a:cxnSpLocks noChangeShapeType="1"/>
          </p:cNvCxnSpPr>
          <p:nvPr/>
        </p:nvCxnSpPr>
        <p:spPr bwMode="auto">
          <a:xfrm>
            <a:off x="2403902" y="4722814"/>
            <a:ext cx="1524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sp>
        <p:nvSpPr>
          <p:cNvPr id="78" name="TextBox 42"/>
          <p:cNvSpPr txBox="1">
            <a:spLocks noChangeArrowheads="1"/>
          </p:cNvSpPr>
          <p:nvPr/>
        </p:nvSpPr>
        <p:spPr bwMode="auto">
          <a:xfrm>
            <a:off x="3013502" y="4538664"/>
            <a:ext cx="41549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…</a:t>
            </a:r>
          </a:p>
        </p:txBody>
      </p:sp>
      <p:sp>
        <p:nvSpPr>
          <p:cNvPr id="79" name="Rectangle 4"/>
          <p:cNvSpPr>
            <a:spLocks noChangeArrowheads="1"/>
          </p:cNvSpPr>
          <p:nvPr/>
        </p:nvSpPr>
        <p:spPr bwMode="auto">
          <a:xfrm>
            <a:off x="1752600" y="35052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tasktracker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80" name="Rectangle 4"/>
          <p:cNvSpPr>
            <a:spLocks noChangeArrowheads="1"/>
          </p:cNvSpPr>
          <p:nvPr/>
        </p:nvSpPr>
        <p:spPr bwMode="auto">
          <a:xfrm>
            <a:off x="1600200" y="49530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slave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81" name="Rectangle 6"/>
          <p:cNvSpPr>
            <a:spLocks noChangeArrowheads="1"/>
          </p:cNvSpPr>
          <p:nvPr/>
        </p:nvSpPr>
        <p:spPr bwMode="auto">
          <a:xfrm>
            <a:off x="3810000" y="3886200"/>
            <a:ext cx="167640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82" name="Rectangle 4"/>
          <p:cNvSpPr>
            <a:spLocks noChangeArrowheads="1"/>
          </p:cNvSpPr>
          <p:nvPr/>
        </p:nvSpPr>
        <p:spPr bwMode="auto">
          <a:xfrm>
            <a:off x="3810000" y="3886200"/>
            <a:ext cx="1676400" cy="304800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datanode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83" name="Rectangle 35"/>
          <p:cNvSpPr>
            <a:spLocks noChangeArrowheads="1"/>
          </p:cNvSpPr>
          <p:nvPr/>
        </p:nvSpPr>
        <p:spPr bwMode="auto">
          <a:xfrm>
            <a:off x="3810000" y="4191000"/>
            <a:ext cx="167640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Linux file system</a:t>
            </a:r>
          </a:p>
        </p:txBody>
      </p:sp>
      <p:sp>
        <p:nvSpPr>
          <p:cNvPr id="84" name="Flowchart: Magnetic Disk 36"/>
          <p:cNvSpPr>
            <a:spLocks noChangeArrowheads="1"/>
          </p:cNvSpPr>
          <p:nvPr/>
        </p:nvSpPr>
        <p:spPr bwMode="auto">
          <a:xfrm>
            <a:off x="40803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85" name="Flowchart: Magnetic Disk 37"/>
          <p:cNvSpPr>
            <a:spLocks noChangeArrowheads="1"/>
          </p:cNvSpPr>
          <p:nvPr/>
        </p:nvSpPr>
        <p:spPr bwMode="auto">
          <a:xfrm>
            <a:off x="46137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86" name="Straight Connector 38"/>
          <p:cNvCxnSpPr>
            <a:cxnSpLocks noChangeShapeType="1"/>
          </p:cNvCxnSpPr>
          <p:nvPr/>
        </p:nvCxnSpPr>
        <p:spPr bwMode="auto">
          <a:xfrm rot="5400000">
            <a:off x="3813603" y="4610101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87" name="Straight Connector 39"/>
          <p:cNvCxnSpPr>
            <a:cxnSpLocks noChangeShapeType="1"/>
            <a:endCxn id="84" idx="2"/>
          </p:cNvCxnSpPr>
          <p:nvPr/>
        </p:nvCxnSpPr>
        <p:spPr bwMode="auto">
          <a:xfrm>
            <a:off x="3927902" y="4724401"/>
            <a:ext cx="152400" cy="1588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88" name="Straight Connector 40"/>
          <p:cNvCxnSpPr>
            <a:cxnSpLocks noChangeShapeType="1"/>
          </p:cNvCxnSpPr>
          <p:nvPr/>
        </p:nvCxnSpPr>
        <p:spPr bwMode="auto">
          <a:xfrm rot="5400000">
            <a:off x="4347003" y="4608513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89" name="Straight Connector 41"/>
          <p:cNvCxnSpPr>
            <a:cxnSpLocks noChangeShapeType="1"/>
          </p:cNvCxnSpPr>
          <p:nvPr/>
        </p:nvCxnSpPr>
        <p:spPr bwMode="auto">
          <a:xfrm>
            <a:off x="4461302" y="4722814"/>
            <a:ext cx="1524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sp>
        <p:nvSpPr>
          <p:cNvPr id="90" name="TextBox 42"/>
          <p:cNvSpPr txBox="1">
            <a:spLocks noChangeArrowheads="1"/>
          </p:cNvSpPr>
          <p:nvPr/>
        </p:nvSpPr>
        <p:spPr bwMode="auto">
          <a:xfrm>
            <a:off x="5070902" y="4538664"/>
            <a:ext cx="41549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…</a:t>
            </a:r>
          </a:p>
        </p:txBody>
      </p:sp>
      <p:sp>
        <p:nvSpPr>
          <p:cNvPr id="91" name="Rectangle 4"/>
          <p:cNvSpPr>
            <a:spLocks noChangeArrowheads="1"/>
          </p:cNvSpPr>
          <p:nvPr/>
        </p:nvSpPr>
        <p:spPr bwMode="auto">
          <a:xfrm>
            <a:off x="3810000" y="35052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tasktracker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92" name="Rectangle 4"/>
          <p:cNvSpPr>
            <a:spLocks noChangeArrowheads="1"/>
          </p:cNvSpPr>
          <p:nvPr/>
        </p:nvSpPr>
        <p:spPr bwMode="auto">
          <a:xfrm>
            <a:off x="3657600" y="49530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slave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93" name="Rectangle 6"/>
          <p:cNvSpPr>
            <a:spLocks noChangeArrowheads="1"/>
          </p:cNvSpPr>
          <p:nvPr/>
        </p:nvSpPr>
        <p:spPr bwMode="auto">
          <a:xfrm>
            <a:off x="5867400" y="3886200"/>
            <a:ext cx="167640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94" name="Rectangle 4"/>
          <p:cNvSpPr>
            <a:spLocks noChangeArrowheads="1"/>
          </p:cNvSpPr>
          <p:nvPr/>
        </p:nvSpPr>
        <p:spPr bwMode="auto">
          <a:xfrm>
            <a:off x="5867400" y="3886200"/>
            <a:ext cx="1676400" cy="304800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datanode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95" name="Rectangle 35"/>
          <p:cNvSpPr>
            <a:spLocks noChangeArrowheads="1"/>
          </p:cNvSpPr>
          <p:nvPr/>
        </p:nvSpPr>
        <p:spPr bwMode="auto">
          <a:xfrm>
            <a:off x="5867400" y="4191000"/>
            <a:ext cx="167640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Linux file system</a:t>
            </a:r>
          </a:p>
        </p:txBody>
      </p:sp>
      <p:sp>
        <p:nvSpPr>
          <p:cNvPr id="96" name="Flowchart: Magnetic Disk 36"/>
          <p:cNvSpPr>
            <a:spLocks noChangeArrowheads="1"/>
          </p:cNvSpPr>
          <p:nvPr/>
        </p:nvSpPr>
        <p:spPr bwMode="auto">
          <a:xfrm>
            <a:off x="61377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97" name="Flowchart: Magnetic Disk 37"/>
          <p:cNvSpPr>
            <a:spLocks noChangeArrowheads="1"/>
          </p:cNvSpPr>
          <p:nvPr/>
        </p:nvSpPr>
        <p:spPr bwMode="auto">
          <a:xfrm>
            <a:off x="66711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98" name="Straight Connector 38"/>
          <p:cNvCxnSpPr>
            <a:cxnSpLocks noChangeShapeType="1"/>
          </p:cNvCxnSpPr>
          <p:nvPr/>
        </p:nvCxnSpPr>
        <p:spPr bwMode="auto">
          <a:xfrm rot="5400000">
            <a:off x="5871003" y="4610101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99" name="Straight Connector 39"/>
          <p:cNvCxnSpPr>
            <a:cxnSpLocks noChangeShapeType="1"/>
            <a:endCxn id="96" idx="2"/>
          </p:cNvCxnSpPr>
          <p:nvPr/>
        </p:nvCxnSpPr>
        <p:spPr bwMode="auto">
          <a:xfrm>
            <a:off x="5985302" y="4724401"/>
            <a:ext cx="152400" cy="1588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100" name="Straight Connector 40"/>
          <p:cNvCxnSpPr>
            <a:cxnSpLocks noChangeShapeType="1"/>
          </p:cNvCxnSpPr>
          <p:nvPr/>
        </p:nvCxnSpPr>
        <p:spPr bwMode="auto">
          <a:xfrm rot="5400000">
            <a:off x="6404403" y="4608513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101" name="Straight Connector 41"/>
          <p:cNvCxnSpPr>
            <a:cxnSpLocks noChangeShapeType="1"/>
          </p:cNvCxnSpPr>
          <p:nvPr/>
        </p:nvCxnSpPr>
        <p:spPr bwMode="auto">
          <a:xfrm>
            <a:off x="6518702" y="4722814"/>
            <a:ext cx="1524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sp>
        <p:nvSpPr>
          <p:cNvPr id="102" name="TextBox 42"/>
          <p:cNvSpPr txBox="1">
            <a:spLocks noChangeArrowheads="1"/>
          </p:cNvSpPr>
          <p:nvPr/>
        </p:nvSpPr>
        <p:spPr bwMode="auto">
          <a:xfrm>
            <a:off x="7128302" y="4538664"/>
            <a:ext cx="41549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…</a:t>
            </a:r>
          </a:p>
        </p:txBody>
      </p:sp>
      <p:sp>
        <p:nvSpPr>
          <p:cNvPr id="103" name="Rectangle 4"/>
          <p:cNvSpPr>
            <a:spLocks noChangeArrowheads="1"/>
          </p:cNvSpPr>
          <p:nvPr/>
        </p:nvSpPr>
        <p:spPr bwMode="auto">
          <a:xfrm>
            <a:off x="5867400" y="35052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tasktracker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4" name="Rectangle 4"/>
          <p:cNvSpPr>
            <a:spLocks noChangeArrowheads="1"/>
          </p:cNvSpPr>
          <p:nvPr/>
        </p:nvSpPr>
        <p:spPr bwMode="auto">
          <a:xfrm>
            <a:off x="5715000" y="49530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slave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5" name="Rectangle 4"/>
          <p:cNvSpPr>
            <a:spLocks noChangeArrowheads="1"/>
          </p:cNvSpPr>
          <p:nvPr/>
        </p:nvSpPr>
        <p:spPr bwMode="auto">
          <a:xfrm>
            <a:off x="2590800" y="19812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namenode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6" name="Rectangle 35"/>
          <p:cNvSpPr>
            <a:spLocks noChangeArrowheads="1"/>
          </p:cNvSpPr>
          <p:nvPr/>
        </p:nvSpPr>
        <p:spPr bwMode="auto">
          <a:xfrm>
            <a:off x="2590800" y="2286000"/>
            <a:ext cx="1981200" cy="6096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7" name="Rectangle 4"/>
          <p:cNvSpPr>
            <a:spLocks noChangeArrowheads="1"/>
          </p:cNvSpPr>
          <p:nvPr/>
        </p:nvSpPr>
        <p:spPr bwMode="auto">
          <a:xfrm>
            <a:off x="2743200" y="24384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namenode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8" name="Rectangle 4"/>
          <p:cNvSpPr>
            <a:spLocks noChangeArrowheads="1"/>
          </p:cNvSpPr>
          <p:nvPr/>
        </p:nvSpPr>
        <p:spPr bwMode="auto">
          <a:xfrm>
            <a:off x="4724400" y="19812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job submission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9" name="Rectangle 4"/>
          <p:cNvSpPr>
            <a:spLocks noChangeArrowheads="1"/>
          </p:cNvSpPr>
          <p:nvPr/>
        </p:nvSpPr>
        <p:spPr bwMode="auto">
          <a:xfrm>
            <a:off x="4876800" y="24384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jobtracker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10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Compare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515312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Programs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71600" y="2286000"/>
            <a:ext cx="2315962" cy="116963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Your application</a:t>
            </a:r>
          </a:p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(driver program)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22251" y="3030671"/>
            <a:ext cx="1803175" cy="37356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SparkContext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629767" y="3737425"/>
            <a:ext cx="1143000" cy="612750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Local threads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192292" y="3733935"/>
            <a:ext cx="1143000" cy="612750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Cluster manager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65475" y="4631225"/>
            <a:ext cx="1101866" cy="857955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Worker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12214" y="5016888"/>
            <a:ext cx="1010036" cy="380802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Spark executor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855022" y="4631225"/>
            <a:ext cx="1113573" cy="857955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Worker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919175" y="5016888"/>
            <a:ext cx="1010036" cy="380802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Spark executor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57200" y="5734963"/>
            <a:ext cx="3657600" cy="40989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HDFS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15" name="Straight Arrow Connector 14"/>
          <p:cNvCxnSpPr>
            <a:stCxn id="7" idx="2"/>
            <a:endCxn id="9" idx="0"/>
          </p:cNvCxnSpPr>
          <p:nvPr/>
        </p:nvCxnSpPr>
        <p:spPr>
          <a:xfrm flipH="1">
            <a:off x="1763792" y="3404235"/>
            <a:ext cx="760046" cy="329701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2"/>
            <a:endCxn id="8" idx="0"/>
          </p:cNvCxnSpPr>
          <p:nvPr/>
        </p:nvCxnSpPr>
        <p:spPr>
          <a:xfrm>
            <a:off x="2523839" y="3404235"/>
            <a:ext cx="677429" cy="333190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9" idx="2"/>
            <a:endCxn id="10" idx="0"/>
          </p:cNvCxnSpPr>
          <p:nvPr/>
        </p:nvCxnSpPr>
        <p:spPr>
          <a:xfrm flipH="1">
            <a:off x="1116408" y="4346685"/>
            <a:ext cx="647384" cy="284540"/>
          </a:xfrm>
          <a:prstGeom prst="straightConnector1">
            <a:avLst/>
          </a:prstGeom>
          <a:ln>
            <a:headEnd type="triangl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9" idx="2"/>
            <a:endCxn id="12" idx="0"/>
          </p:cNvCxnSpPr>
          <p:nvPr/>
        </p:nvCxnSpPr>
        <p:spPr>
          <a:xfrm>
            <a:off x="1763792" y="4346685"/>
            <a:ext cx="648016" cy="284540"/>
          </a:xfrm>
          <a:prstGeom prst="straightConnector1">
            <a:avLst/>
          </a:prstGeom>
          <a:ln>
            <a:headEnd type="triangl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1" idx="2"/>
          </p:cNvCxnSpPr>
          <p:nvPr/>
        </p:nvCxnSpPr>
        <p:spPr>
          <a:xfrm>
            <a:off x="1117232" y="5397690"/>
            <a:ext cx="0" cy="314375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3" idx="2"/>
          </p:cNvCxnSpPr>
          <p:nvPr/>
        </p:nvCxnSpPr>
        <p:spPr>
          <a:xfrm>
            <a:off x="2424193" y="5397690"/>
            <a:ext cx="2842" cy="314375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391767" y="4350175"/>
            <a:ext cx="0" cy="1384789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343400" y="2971800"/>
            <a:ext cx="4495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Spark context: tells the framework where to find the cluster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343400" y="4122003"/>
            <a:ext cx="4495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Use the Spark context to create RDDs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57200" y="1828800"/>
            <a:ext cx="183076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spark-shell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514600" y="1828800"/>
            <a:ext cx="183076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spark-submit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0" y="1062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Scala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, Java, Python, R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56239535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Driver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362200"/>
            <a:ext cx="51816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endParaRPr lang="en-US" sz="1800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sc.textFile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args.input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()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flatMap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(line =&gt; tokenize(line))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>
                <a:solidFill>
                  <a:srgbClr val="FF0000"/>
                </a:solidFill>
                <a:latin typeface="Andale Mono"/>
                <a:cs typeface="Andale Mono"/>
              </a:rPr>
              <a:t>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(word =&gt; (word, 1))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reduceByKey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(_ + _)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saveAsTextFile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args.output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</p:txBody>
      </p:sp>
      <p:sp>
        <p:nvSpPr>
          <p:cNvPr id="30" name="Rectangle 29"/>
          <p:cNvSpPr/>
          <p:nvPr/>
        </p:nvSpPr>
        <p:spPr>
          <a:xfrm>
            <a:off x="1371600" y="2286000"/>
            <a:ext cx="2315962" cy="116963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Your application</a:t>
            </a:r>
          </a:p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(driver program)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622251" y="3030671"/>
            <a:ext cx="1803175" cy="37356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SparkContext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629767" y="3737425"/>
            <a:ext cx="1143000" cy="612750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Local threads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192292" y="3733935"/>
            <a:ext cx="1143000" cy="612750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Cluster manager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565475" y="4631225"/>
            <a:ext cx="1101866" cy="857955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Worker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612214" y="5016888"/>
            <a:ext cx="1010036" cy="380802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Spark executor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1855022" y="4631225"/>
            <a:ext cx="1113573" cy="857955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Worker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919175" y="5016888"/>
            <a:ext cx="1010036" cy="380802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Spark executor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457200" y="5734963"/>
            <a:ext cx="3657600" cy="40989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HDFS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9" name="Straight Arrow Connector 38"/>
          <p:cNvCxnSpPr>
            <a:stCxn id="31" idx="2"/>
            <a:endCxn id="33" idx="0"/>
          </p:cNvCxnSpPr>
          <p:nvPr/>
        </p:nvCxnSpPr>
        <p:spPr>
          <a:xfrm flipH="1">
            <a:off x="1763792" y="3404235"/>
            <a:ext cx="760046" cy="329701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1" idx="2"/>
            <a:endCxn id="32" idx="0"/>
          </p:cNvCxnSpPr>
          <p:nvPr/>
        </p:nvCxnSpPr>
        <p:spPr>
          <a:xfrm>
            <a:off x="2523839" y="3404235"/>
            <a:ext cx="677429" cy="333190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33" idx="2"/>
            <a:endCxn id="34" idx="0"/>
          </p:cNvCxnSpPr>
          <p:nvPr/>
        </p:nvCxnSpPr>
        <p:spPr>
          <a:xfrm flipH="1">
            <a:off x="1116408" y="4346685"/>
            <a:ext cx="647384" cy="284540"/>
          </a:xfrm>
          <a:prstGeom prst="straightConnector1">
            <a:avLst/>
          </a:prstGeom>
          <a:ln>
            <a:headEnd type="triangl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3" idx="2"/>
            <a:endCxn id="36" idx="0"/>
          </p:cNvCxnSpPr>
          <p:nvPr/>
        </p:nvCxnSpPr>
        <p:spPr>
          <a:xfrm>
            <a:off x="1763792" y="4346685"/>
            <a:ext cx="648016" cy="284540"/>
          </a:xfrm>
          <a:prstGeom prst="straightConnector1">
            <a:avLst/>
          </a:prstGeom>
          <a:ln>
            <a:headEnd type="triangl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35" idx="2"/>
          </p:cNvCxnSpPr>
          <p:nvPr/>
        </p:nvCxnSpPr>
        <p:spPr>
          <a:xfrm>
            <a:off x="1117232" y="5397690"/>
            <a:ext cx="0" cy="314375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7" idx="2"/>
          </p:cNvCxnSpPr>
          <p:nvPr/>
        </p:nvCxnSpPr>
        <p:spPr>
          <a:xfrm>
            <a:off x="2424193" y="5397690"/>
            <a:ext cx="2842" cy="314375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3391767" y="4350175"/>
            <a:ext cx="0" cy="1384789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457200" y="1828800"/>
            <a:ext cx="183076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spark-shell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2514600" y="1828800"/>
            <a:ext cx="183076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spark-submit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5410200" y="5257800"/>
            <a:ext cx="251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What’s happening to the functions?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852984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Driver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4267200" y="4876800"/>
            <a:ext cx="4495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Note: you can run code “locally”, integrate cluster-computed values!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362200"/>
            <a:ext cx="51816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endParaRPr lang="en-US" sz="1800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sc.textFile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args.input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()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flatMap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(line =&gt; tokenize(line))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>
                <a:solidFill>
                  <a:srgbClr val="FF0000"/>
                </a:solidFill>
                <a:latin typeface="Andale Mono"/>
                <a:cs typeface="Andale Mono"/>
              </a:rPr>
              <a:t>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(word =&gt; (word, 1))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reduceByKey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(_ + _)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saveAsTextFile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args.output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267200" y="5719465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Beware of the collect action!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371600" y="2286000"/>
            <a:ext cx="2315962" cy="116963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Your application</a:t>
            </a:r>
          </a:p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(driver program)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1" name="Rectangle 30"/>
          <p:cNvSpPr/>
          <p:nvPr/>
        </p:nvSpPr>
        <p:spPr>
          <a:xfrm>
            <a:off x="1622251" y="3030671"/>
            <a:ext cx="1803175" cy="37356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SparkContext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2629767" y="3737425"/>
            <a:ext cx="1143000" cy="612750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Local threads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192292" y="3733935"/>
            <a:ext cx="1143000" cy="612750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Cluster manager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4" name="Rectangle 33"/>
          <p:cNvSpPr/>
          <p:nvPr/>
        </p:nvSpPr>
        <p:spPr>
          <a:xfrm>
            <a:off x="565475" y="4631225"/>
            <a:ext cx="1101866" cy="857955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Worker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612214" y="5016888"/>
            <a:ext cx="1010036" cy="380802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Spark executor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6" name="Rectangle 35"/>
          <p:cNvSpPr/>
          <p:nvPr/>
        </p:nvSpPr>
        <p:spPr>
          <a:xfrm>
            <a:off x="1855022" y="4631225"/>
            <a:ext cx="1113573" cy="857955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Worker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7" name="Rectangle 36"/>
          <p:cNvSpPr/>
          <p:nvPr/>
        </p:nvSpPr>
        <p:spPr>
          <a:xfrm>
            <a:off x="1919175" y="5016888"/>
            <a:ext cx="1010036" cy="380802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Spark executor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8" name="Rectangle 37"/>
          <p:cNvSpPr/>
          <p:nvPr/>
        </p:nvSpPr>
        <p:spPr>
          <a:xfrm>
            <a:off x="457200" y="5734963"/>
            <a:ext cx="3657600" cy="40989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HDFS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9" name="Straight Arrow Connector 38"/>
          <p:cNvCxnSpPr>
            <a:stCxn id="31" idx="2"/>
            <a:endCxn id="33" idx="0"/>
          </p:cNvCxnSpPr>
          <p:nvPr/>
        </p:nvCxnSpPr>
        <p:spPr>
          <a:xfrm flipH="1">
            <a:off x="1763792" y="3404235"/>
            <a:ext cx="760046" cy="329701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" name="Straight Arrow Connector 39"/>
          <p:cNvCxnSpPr>
            <a:stCxn id="31" idx="2"/>
            <a:endCxn id="32" idx="0"/>
          </p:cNvCxnSpPr>
          <p:nvPr/>
        </p:nvCxnSpPr>
        <p:spPr>
          <a:xfrm>
            <a:off x="2523839" y="3404235"/>
            <a:ext cx="677429" cy="333190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33" idx="2"/>
            <a:endCxn id="34" idx="0"/>
          </p:cNvCxnSpPr>
          <p:nvPr/>
        </p:nvCxnSpPr>
        <p:spPr>
          <a:xfrm flipH="1">
            <a:off x="1116408" y="4346685"/>
            <a:ext cx="647384" cy="284540"/>
          </a:xfrm>
          <a:prstGeom prst="straightConnector1">
            <a:avLst/>
          </a:prstGeom>
          <a:ln>
            <a:headEnd type="triangl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3" idx="2"/>
            <a:endCxn id="36" idx="0"/>
          </p:cNvCxnSpPr>
          <p:nvPr/>
        </p:nvCxnSpPr>
        <p:spPr>
          <a:xfrm>
            <a:off x="1763792" y="4346685"/>
            <a:ext cx="648016" cy="284540"/>
          </a:xfrm>
          <a:prstGeom prst="straightConnector1">
            <a:avLst/>
          </a:prstGeom>
          <a:ln>
            <a:headEnd type="triangl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35" idx="2"/>
          </p:cNvCxnSpPr>
          <p:nvPr/>
        </p:nvCxnSpPr>
        <p:spPr>
          <a:xfrm>
            <a:off x="1117232" y="5397690"/>
            <a:ext cx="0" cy="314375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37" idx="2"/>
          </p:cNvCxnSpPr>
          <p:nvPr/>
        </p:nvCxnSpPr>
        <p:spPr>
          <a:xfrm>
            <a:off x="2424193" y="5397690"/>
            <a:ext cx="2842" cy="314375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3391767" y="4350175"/>
            <a:ext cx="0" cy="1384789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457200" y="1828800"/>
            <a:ext cx="183076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spark-shell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2514600" y="1828800"/>
            <a:ext cx="183076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spark-submit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39663444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roup 57"/>
          <p:cNvGrpSpPr/>
          <p:nvPr/>
        </p:nvGrpSpPr>
        <p:grpSpPr>
          <a:xfrm>
            <a:off x="1371600" y="1828800"/>
            <a:ext cx="1371600" cy="3352800"/>
            <a:chOff x="152400" y="1905000"/>
            <a:chExt cx="1371600" cy="3352800"/>
          </a:xfrm>
        </p:grpSpPr>
        <p:sp>
          <p:nvSpPr>
            <p:cNvPr id="4" name="Text Box 4"/>
            <p:cNvSpPr txBox="1">
              <a:spLocks noChangeArrowheads="1"/>
            </p:cNvSpPr>
            <p:nvPr/>
          </p:nvSpPr>
          <p:spPr bwMode="auto">
            <a:xfrm>
              <a:off x="304800" y="1905000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5" name="Text Box 4"/>
            <p:cNvSpPr txBox="1">
              <a:spLocks noChangeArrowheads="1"/>
            </p:cNvSpPr>
            <p:nvPr/>
          </p:nvSpPr>
          <p:spPr bwMode="auto">
            <a:xfrm>
              <a:off x="304800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152400" y="3124200"/>
              <a:ext cx="1371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filter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(T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) ⇒ 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Boolean</a:t>
              </a:r>
            </a:p>
          </p:txBody>
        </p:sp>
        <p:cxnSp>
          <p:nvCxnSpPr>
            <p:cNvPr id="16" name="Straight Arrow Connector 15"/>
            <p:cNvCxnSpPr>
              <a:stCxn id="4" idx="2"/>
              <a:endCxn id="12" idx="0"/>
            </p:cNvCxnSpPr>
            <p:nvPr/>
          </p:nvCxnSpPr>
          <p:spPr bwMode="auto">
            <a:xfrm>
              <a:off x="838200" y="2258943"/>
              <a:ext cx="0" cy="8652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12" idx="2"/>
              <a:endCxn id="5" idx="0"/>
            </p:cNvCxnSpPr>
            <p:nvPr/>
          </p:nvCxnSpPr>
          <p:spPr bwMode="auto">
            <a:xfrm>
              <a:off x="8382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>
            <a:off x="381000" y="1295400"/>
            <a:ext cx="1371600" cy="3325743"/>
            <a:chOff x="1676400" y="1932057"/>
            <a:chExt cx="1371600" cy="3325743"/>
          </a:xfrm>
        </p:grpSpPr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1676400" y="3124200"/>
              <a:ext cx="1371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map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(T)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/>
              </a:r>
              <a:b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</a:b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⇒ U</a:t>
              </a:r>
              <a:endParaRPr lang="en-US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24" name="Text Box 4"/>
            <p:cNvSpPr txBox="1">
              <a:spLocks noChangeArrowheads="1"/>
            </p:cNvSpPr>
            <p:nvPr/>
          </p:nvSpPr>
          <p:spPr bwMode="auto">
            <a:xfrm>
              <a:off x="1828800" y="19320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25" name="Straight Arrow Connector 24"/>
            <p:cNvCxnSpPr>
              <a:stCxn id="24" idx="2"/>
              <a:endCxn id="13" idx="0"/>
            </p:cNvCxnSpPr>
            <p:nvPr/>
          </p:nvCxnSpPr>
          <p:spPr bwMode="auto">
            <a:xfrm>
              <a:off x="23622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 Box 4"/>
            <p:cNvSpPr txBox="1">
              <a:spLocks noChangeArrowheads="1"/>
            </p:cNvSpPr>
            <p:nvPr/>
          </p:nvSpPr>
          <p:spPr bwMode="auto">
            <a:xfrm>
              <a:off x="1828800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1" name="Straight Arrow Connector 30"/>
            <p:cNvCxnSpPr>
              <a:stCxn id="13" idx="2"/>
              <a:endCxn id="30" idx="0"/>
            </p:cNvCxnSpPr>
            <p:nvPr/>
          </p:nvCxnSpPr>
          <p:spPr bwMode="auto">
            <a:xfrm>
              <a:off x="23622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0" name="Group 59"/>
          <p:cNvGrpSpPr/>
          <p:nvPr/>
        </p:nvGrpSpPr>
        <p:grpSpPr>
          <a:xfrm>
            <a:off x="2057400" y="1219200"/>
            <a:ext cx="2514600" cy="3325743"/>
            <a:chOff x="3962400" y="1932057"/>
            <a:chExt cx="2514600" cy="3325743"/>
          </a:xfrm>
        </p:grpSpPr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3962400" y="3124200"/>
              <a:ext cx="2514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(T) ⇒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TraversableOnce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[U]</a:t>
              </a:r>
            </a:p>
          </p:txBody>
        </p:sp>
        <p:sp>
          <p:nvSpPr>
            <p:cNvPr id="26" name="Text Box 4"/>
            <p:cNvSpPr txBox="1">
              <a:spLocks noChangeArrowheads="1"/>
            </p:cNvSpPr>
            <p:nvPr/>
          </p:nvSpPr>
          <p:spPr bwMode="auto">
            <a:xfrm>
              <a:off x="4686300" y="19320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27" name="Straight Arrow Connector 26"/>
            <p:cNvCxnSpPr>
              <a:stCxn id="26" idx="2"/>
              <a:endCxn id="14" idx="0"/>
            </p:cNvCxnSpPr>
            <p:nvPr/>
          </p:nvCxnSpPr>
          <p:spPr bwMode="auto">
            <a:xfrm>
              <a:off x="52197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Text Box 4"/>
            <p:cNvSpPr txBox="1">
              <a:spLocks noChangeArrowheads="1"/>
            </p:cNvSpPr>
            <p:nvPr/>
          </p:nvSpPr>
          <p:spPr bwMode="auto">
            <a:xfrm>
              <a:off x="4686300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3" name="Straight Arrow Connector 32"/>
            <p:cNvCxnSpPr>
              <a:stCxn id="14" idx="2"/>
              <a:endCxn id="32" idx="0"/>
            </p:cNvCxnSpPr>
            <p:nvPr/>
          </p:nvCxnSpPr>
          <p:spPr bwMode="auto">
            <a:xfrm>
              <a:off x="52197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1" name="Group 60"/>
          <p:cNvGrpSpPr/>
          <p:nvPr/>
        </p:nvGrpSpPr>
        <p:grpSpPr>
          <a:xfrm>
            <a:off x="2590800" y="1981200"/>
            <a:ext cx="2514600" cy="3325743"/>
            <a:chOff x="6596038" y="1932057"/>
            <a:chExt cx="2514600" cy="3325743"/>
          </a:xfrm>
        </p:grpSpPr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6596038" y="3124200"/>
              <a:ext cx="2514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mapPartitions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(Iterator[T])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/>
              </a:r>
              <a:b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</a:b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⇒ 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Iterator[U]</a:t>
              </a:r>
            </a:p>
          </p:txBody>
        </p:sp>
        <p:sp>
          <p:nvSpPr>
            <p:cNvPr id="28" name="Text Box 4"/>
            <p:cNvSpPr txBox="1">
              <a:spLocks noChangeArrowheads="1"/>
            </p:cNvSpPr>
            <p:nvPr/>
          </p:nvSpPr>
          <p:spPr bwMode="auto">
            <a:xfrm>
              <a:off x="7319938" y="19320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29" name="Straight Arrow Connector 28"/>
            <p:cNvCxnSpPr>
              <a:stCxn id="28" idx="2"/>
              <a:endCxn id="15" idx="0"/>
            </p:cNvCxnSpPr>
            <p:nvPr/>
          </p:nvCxnSpPr>
          <p:spPr bwMode="auto">
            <a:xfrm>
              <a:off x="7853338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Text Box 4"/>
            <p:cNvSpPr txBox="1">
              <a:spLocks noChangeArrowheads="1"/>
            </p:cNvSpPr>
            <p:nvPr/>
          </p:nvSpPr>
          <p:spPr bwMode="auto">
            <a:xfrm>
              <a:off x="7319938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5" name="Straight Arrow Connector 34"/>
            <p:cNvCxnSpPr>
              <a:stCxn id="15" idx="2"/>
              <a:endCxn id="34" idx="0"/>
            </p:cNvCxnSpPr>
            <p:nvPr/>
          </p:nvCxnSpPr>
          <p:spPr bwMode="auto">
            <a:xfrm>
              <a:off x="7853338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>
            <a:off x="3886200" y="1143000"/>
            <a:ext cx="3124200" cy="3325743"/>
            <a:chOff x="76200" y="1932057"/>
            <a:chExt cx="3124200" cy="3325743"/>
          </a:xfrm>
        </p:grpSpPr>
        <p:sp>
          <p:nvSpPr>
            <p:cNvPr id="37" name="Text Box 4"/>
            <p:cNvSpPr txBox="1">
              <a:spLocks noChangeArrowheads="1"/>
            </p:cNvSpPr>
            <p:nvPr/>
          </p:nvSpPr>
          <p:spPr bwMode="auto">
            <a:xfrm>
              <a:off x="6096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38" name="Text Box 4"/>
            <p:cNvSpPr txBox="1">
              <a:spLocks noChangeArrowheads="1"/>
            </p:cNvSpPr>
            <p:nvPr/>
          </p:nvSpPr>
          <p:spPr bwMode="auto">
            <a:xfrm>
              <a:off x="76200" y="4903857"/>
              <a:ext cx="31242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</a:t>
              </a:r>
              <a:r>
                <a:rPr lang="en-US" sz="1700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Iterable</a:t>
              </a:r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[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V])]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39" name="Rectangle 38"/>
            <p:cNvSpPr>
              <a:spLocks noChangeArrowheads="1"/>
            </p:cNvSpPr>
            <p:nvPr/>
          </p:nvSpPr>
          <p:spPr bwMode="auto">
            <a:xfrm>
              <a:off x="6096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groupByKey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40" name="Straight Arrow Connector 39"/>
            <p:cNvCxnSpPr>
              <a:stCxn id="37" idx="2"/>
              <a:endCxn id="39" idx="0"/>
            </p:cNvCxnSpPr>
            <p:nvPr/>
          </p:nvCxnSpPr>
          <p:spPr bwMode="auto">
            <a:xfrm>
              <a:off x="16383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stCxn id="39" idx="2"/>
              <a:endCxn id="38" idx="0"/>
            </p:cNvCxnSpPr>
            <p:nvPr/>
          </p:nvCxnSpPr>
          <p:spPr bwMode="auto">
            <a:xfrm>
              <a:off x="16383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>
            <a:off x="5638800" y="2057400"/>
            <a:ext cx="2057400" cy="3325743"/>
            <a:chOff x="3238500" y="1932057"/>
            <a:chExt cx="2057400" cy="3325743"/>
          </a:xfrm>
        </p:grpSpPr>
        <p:sp>
          <p:nvSpPr>
            <p:cNvPr id="43" name="Rectangle 42"/>
            <p:cNvSpPr>
              <a:spLocks noChangeArrowheads="1"/>
            </p:cNvSpPr>
            <p:nvPr/>
          </p:nvSpPr>
          <p:spPr bwMode="auto">
            <a:xfrm>
              <a:off x="32385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(V, V) ⇒ V</a:t>
              </a:r>
            </a:p>
          </p:txBody>
        </p:sp>
        <p:sp>
          <p:nvSpPr>
            <p:cNvPr id="44" name="Text Box 4"/>
            <p:cNvSpPr txBox="1">
              <a:spLocks noChangeArrowheads="1"/>
            </p:cNvSpPr>
            <p:nvPr/>
          </p:nvSpPr>
          <p:spPr bwMode="auto">
            <a:xfrm>
              <a:off x="32385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45" name="Text Box 4"/>
            <p:cNvSpPr txBox="1">
              <a:spLocks noChangeArrowheads="1"/>
            </p:cNvSpPr>
            <p:nvPr/>
          </p:nvSpPr>
          <p:spPr bwMode="auto">
            <a:xfrm>
              <a:off x="3390900" y="4903857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46" name="Straight Arrow Connector 45"/>
            <p:cNvCxnSpPr>
              <a:stCxn id="44" idx="2"/>
              <a:endCxn id="43" idx="0"/>
            </p:cNvCxnSpPr>
            <p:nvPr/>
          </p:nvCxnSpPr>
          <p:spPr bwMode="auto">
            <a:xfrm>
              <a:off x="42672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>
              <a:stCxn id="43" idx="2"/>
              <a:endCxn id="45" idx="0"/>
            </p:cNvCxnSpPr>
            <p:nvPr/>
          </p:nvCxnSpPr>
          <p:spPr bwMode="auto">
            <a:xfrm>
              <a:off x="42672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6096000" y="1273314"/>
            <a:ext cx="2971800" cy="3325743"/>
            <a:chOff x="5867400" y="1932057"/>
            <a:chExt cx="2971800" cy="3325743"/>
          </a:xfrm>
        </p:grpSpPr>
        <p:sp>
          <p:nvSpPr>
            <p:cNvPr id="49" name="Text Box 4"/>
            <p:cNvSpPr txBox="1">
              <a:spLocks noChangeArrowheads="1"/>
            </p:cNvSpPr>
            <p:nvPr/>
          </p:nvSpPr>
          <p:spPr bwMode="auto">
            <a:xfrm>
              <a:off x="63246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50" name="Rectangle 49"/>
            <p:cNvSpPr>
              <a:spLocks noChangeArrowheads="1"/>
            </p:cNvSpPr>
            <p:nvPr/>
          </p:nvSpPr>
          <p:spPr bwMode="auto">
            <a:xfrm>
              <a:off x="5867400" y="3124200"/>
              <a:ext cx="29718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>
                  <a:solidFill>
                    <a:schemeClr val="bg2"/>
                  </a:solidFill>
                  <a:latin typeface="Gill Sans"/>
                  <a:cs typeface="Gill Sans"/>
                </a:rPr>
                <a:t>aggregateByKey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seqOp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V) ⇒ U,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combOp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U) ⇒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U</a:t>
              </a:r>
              <a:endParaRPr lang="en-US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51" name="Text Box 4"/>
            <p:cNvSpPr txBox="1">
              <a:spLocks noChangeArrowheads="1"/>
            </p:cNvSpPr>
            <p:nvPr/>
          </p:nvSpPr>
          <p:spPr bwMode="auto">
            <a:xfrm>
              <a:off x="6477000" y="4903857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U)]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52" name="Straight Arrow Connector 51"/>
            <p:cNvCxnSpPr>
              <a:stCxn id="49" idx="2"/>
              <a:endCxn id="50" idx="0"/>
            </p:cNvCxnSpPr>
            <p:nvPr/>
          </p:nvCxnSpPr>
          <p:spPr bwMode="auto">
            <a:xfrm>
              <a:off x="73533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>
              <a:stCxn id="50" idx="2"/>
              <a:endCxn id="51" idx="0"/>
            </p:cNvCxnSpPr>
            <p:nvPr/>
          </p:nvCxnSpPr>
          <p:spPr bwMode="auto">
            <a:xfrm>
              <a:off x="73533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/>
          <p:cNvGrpSpPr/>
          <p:nvPr/>
        </p:nvGrpSpPr>
        <p:grpSpPr>
          <a:xfrm>
            <a:off x="609600" y="3456057"/>
            <a:ext cx="3733800" cy="3325743"/>
            <a:chOff x="381000" y="1932057"/>
            <a:chExt cx="3733800" cy="3325743"/>
          </a:xfrm>
        </p:grpSpPr>
        <p:sp>
          <p:nvSpPr>
            <p:cNvPr id="55" name="Text Box 4"/>
            <p:cNvSpPr txBox="1">
              <a:spLocks noChangeArrowheads="1"/>
            </p:cNvSpPr>
            <p:nvPr/>
          </p:nvSpPr>
          <p:spPr bwMode="auto">
            <a:xfrm>
              <a:off x="1409700" y="1932057"/>
              <a:ext cx="1676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</a:p>
          </p:txBody>
        </p:sp>
        <p:sp>
          <p:nvSpPr>
            <p:cNvPr id="56" name="Text Box 4"/>
            <p:cNvSpPr txBox="1">
              <a:spLocks noChangeArrowheads="1"/>
            </p:cNvSpPr>
            <p:nvPr/>
          </p:nvSpPr>
          <p:spPr bwMode="auto">
            <a:xfrm>
              <a:off x="381000" y="4903857"/>
              <a:ext cx="3733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</a:p>
          </p:txBody>
        </p:sp>
        <p:sp>
          <p:nvSpPr>
            <p:cNvPr id="57" name="Rectangle 56"/>
            <p:cNvSpPr>
              <a:spLocks noChangeArrowheads="1"/>
            </p:cNvSpPr>
            <p:nvPr/>
          </p:nvSpPr>
          <p:spPr bwMode="auto">
            <a:xfrm>
              <a:off x="1676400" y="3124200"/>
              <a:ext cx="11430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sort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62" name="Straight Arrow Connector 61"/>
            <p:cNvCxnSpPr>
              <a:stCxn id="57" idx="2"/>
              <a:endCxn id="56" idx="0"/>
            </p:cNvCxnSpPr>
            <p:nvPr/>
          </p:nvCxnSpPr>
          <p:spPr bwMode="auto">
            <a:xfrm>
              <a:off x="22479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>
              <a:stCxn id="55" idx="2"/>
              <a:endCxn id="57" idx="0"/>
            </p:cNvCxnSpPr>
            <p:nvPr/>
          </p:nvCxnSpPr>
          <p:spPr bwMode="auto">
            <a:xfrm>
              <a:off x="22479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/>
        </p:nvGrpSpPr>
        <p:grpSpPr>
          <a:xfrm>
            <a:off x="3352800" y="3532257"/>
            <a:ext cx="3886200" cy="3325743"/>
            <a:chOff x="457200" y="1932057"/>
            <a:chExt cx="3886200" cy="3325743"/>
          </a:xfrm>
        </p:grpSpPr>
        <p:sp>
          <p:nvSpPr>
            <p:cNvPr id="66" name="Rectangle 65"/>
            <p:cNvSpPr>
              <a:spLocks noChangeArrowheads="1"/>
            </p:cNvSpPr>
            <p:nvPr/>
          </p:nvSpPr>
          <p:spPr bwMode="auto">
            <a:xfrm>
              <a:off x="1295400" y="3505200"/>
              <a:ext cx="2057400" cy="609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join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67" name="Text Box 4"/>
            <p:cNvSpPr txBox="1">
              <a:spLocks noChangeArrowheads="1"/>
            </p:cNvSpPr>
            <p:nvPr/>
          </p:nvSpPr>
          <p:spPr bwMode="auto">
            <a:xfrm>
              <a:off x="533400" y="1932057"/>
              <a:ext cx="1676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68" name="Text Box 4"/>
            <p:cNvSpPr txBox="1">
              <a:spLocks noChangeArrowheads="1"/>
            </p:cNvSpPr>
            <p:nvPr/>
          </p:nvSpPr>
          <p:spPr bwMode="auto">
            <a:xfrm>
              <a:off x="457200" y="4903857"/>
              <a:ext cx="3733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(V, W))]</a:t>
              </a:r>
            </a:p>
          </p:txBody>
        </p:sp>
        <p:sp>
          <p:nvSpPr>
            <p:cNvPr id="69" name="Text Box 4"/>
            <p:cNvSpPr txBox="1">
              <a:spLocks noChangeArrowheads="1"/>
            </p:cNvSpPr>
            <p:nvPr/>
          </p:nvSpPr>
          <p:spPr bwMode="auto">
            <a:xfrm>
              <a:off x="22860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W)]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70" name="Straight Arrow Connector 69"/>
            <p:cNvCxnSpPr>
              <a:endCxn id="68" idx="0"/>
            </p:cNvCxnSpPr>
            <p:nvPr/>
          </p:nvCxnSpPr>
          <p:spPr bwMode="auto">
            <a:xfrm>
              <a:off x="23241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Elbow Connector 70"/>
            <p:cNvCxnSpPr>
              <a:stCxn id="67" idx="2"/>
            </p:cNvCxnSpPr>
            <p:nvPr/>
          </p:nvCxnSpPr>
          <p:spPr bwMode="auto">
            <a:xfrm rot="16200000" flipH="1">
              <a:off x="1238250" y="2419350"/>
              <a:ext cx="1219200" cy="9525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Elbow Connector 71"/>
            <p:cNvCxnSpPr>
              <a:stCxn id="69" idx="2"/>
            </p:cNvCxnSpPr>
            <p:nvPr/>
          </p:nvCxnSpPr>
          <p:spPr bwMode="auto">
            <a:xfrm rot="5400000">
              <a:off x="2209800" y="2400300"/>
              <a:ext cx="1219200" cy="9906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3" name="Group 72"/>
          <p:cNvGrpSpPr/>
          <p:nvPr/>
        </p:nvGrpSpPr>
        <p:grpSpPr>
          <a:xfrm>
            <a:off x="4572000" y="3227457"/>
            <a:ext cx="4953000" cy="3325743"/>
            <a:chOff x="4114800" y="1932057"/>
            <a:chExt cx="4953000" cy="3325743"/>
          </a:xfrm>
        </p:grpSpPr>
        <p:sp>
          <p:nvSpPr>
            <p:cNvPr id="74" name="Text Box 4"/>
            <p:cNvSpPr txBox="1">
              <a:spLocks noChangeArrowheads="1"/>
            </p:cNvSpPr>
            <p:nvPr/>
          </p:nvSpPr>
          <p:spPr bwMode="auto">
            <a:xfrm>
              <a:off x="4800600" y="1932057"/>
              <a:ext cx="1676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75" name="Text Box 4"/>
            <p:cNvSpPr txBox="1">
              <a:spLocks noChangeArrowheads="1"/>
            </p:cNvSpPr>
            <p:nvPr/>
          </p:nvSpPr>
          <p:spPr bwMode="auto">
            <a:xfrm>
              <a:off x="4114800" y="4903857"/>
              <a:ext cx="49530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(</a:t>
              </a:r>
              <a:r>
                <a:rPr lang="en-US" sz="1700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Iterable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[V], </a:t>
              </a:r>
              <a:r>
                <a:rPr lang="en-US" sz="1700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Iterable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[</a:t>
              </a:r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W]))]</a:t>
              </a:r>
            </a:p>
          </p:txBody>
        </p:sp>
        <p:sp>
          <p:nvSpPr>
            <p:cNvPr id="76" name="Rectangle 75"/>
            <p:cNvSpPr>
              <a:spLocks noChangeArrowheads="1"/>
            </p:cNvSpPr>
            <p:nvPr/>
          </p:nvSpPr>
          <p:spPr bwMode="auto">
            <a:xfrm>
              <a:off x="5562600" y="3505200"/>
              <a:ext cx="2057400" cy="609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cogroup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7" name="Text Box 4"/>
            <p:cNvSpPr txBox="1">
              <a:spLocks noChangeArrowheads="1"/>
            </p:cNvSpPr>
            <p:nvPr/>
          </p:nvSpPr>
          <p:spPr bwMode="auto">
            <a:xfrm>
              <a:off x="65532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W)]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78" name="Straight Arrow Connector 77"/>
            <p:cNvCxnSpPr>
              <a:stCxn id="76" idx="2"/>
              <a:endCxn id="75" idx="0"/>
            </p:cNvCxnSpPr>
            <p:nvPr/>
          </p:nvCxnSpPr>
          <p:spPr bwMode="auto">
            <a:xfrm>
              <a:off x="65913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Elbow Connector 78"/>
            <p:cNvCxnSpPr>
              <a:stCxn id="74" idx="2"/>
              <a:endCxn id="76" idx="0"/>
            </p:cNvCxnSpPr>
            <p:nvPr/>
          </p:nvCxnSpPr>
          <p:spPr bwMode="auto">
            <a:xfrm rot="16200000" flipH="1">
              <a:off x="5505450" y="2419350"/>
              <a:ext cx="1219200" cy="9525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Elbow Connector 79"/>
            <p:cNvCxnSpPr>
              <a:stCxn id="77" idx="2"/>
              <a:endCxn id="76" idx="0"/>
            </p:cNvCxnSpPr>
            <p:nvPr/>
          </p:nvCxnSpPr>
          <p:spPr bwMode="auto">
            <a:xfrm rot="5400000">
              <a:off x="6477000" y="2400300"/>
              <a:ext cx="1219200" cy="9906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1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Transformations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1059723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/>
          <p:cNvSpPr/>
          <p:nvPr/>
        </p:nvSpPr>
        <p:spPr bwMode="auto">
          <a:xfrm>
            <a:off x="5562600" y="2514600"/>
            <a:ext cx="3276600" cy="2286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0" name="Rectangle 89"/>
          <p:cNvSpPr/>
          <p:nvPr/>
        </p:nvSpPr>
        <p:spPr bwMode="auto">
          <a:xfrm>
            <a:off x="457200" y="2514600"/>
            <a:ext cx="4876800" cy="2286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609600" y="28194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InputSplit</a:t>
            </a:r>
          </a:p>
        </p:txBody>
      </p:sp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3352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redrawn from a slide by </a:t>
            </a:r>
            <a:r>
              <a:rPr lang="en-US" sz="1000" b="0" dirty="0" err="1" smtClean="0">
                <a:solidFill>
                  <a:schemeClr val="bg2"/>
                </a:solidFill>
              </a:rPr>
              <a:t>Cloduera</a:t>
            </a:r>
            <a:r>
              <a:rPr lang="en-US" sz="1000" b="0" dirty="0" smtClean="0">
                <a:solidFill>
                  <a:schemeClr val="bg2"/>
                </a:solidFill>
              </a:rPr>
              <a:t>, cc-licensed</a:t>
            </a:r>
            <a:endParaRPr lang="en-US" sz="1000" b="0" dirty="0">
              <a:solidFill>
                <a:schemeClr val="bg2"/>
              </a:solidFill>
            </a:endParaRPr>
          </a:p>
        </p:txBody>
      </p:sp>
      <p:sp>
        <p:nvSpPr>
          <p:cNvPr id="7" name="Rounded Rectangle 6"/>
          <p:cNvSpPr/>
          <p:nvPr/>
        </p:nvSpPr>
        <p:spPr bwMode="auto">
          <a:xfrm>
            <a:off x="2209800" y="28194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InputSplit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3810000" y="28194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InputSplit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609600" y="1676400"/>
            <a:ext cx="45720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 smtClean="0">
                <a:solidFill>
                  <a:schemeClr val="bg2"/>
                </a:solidFill>
                <a:latin typeface="Arial" charset="0"/>
              </a:rPr>
              <a:t>Input File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715000" y="1676400"/>
            <a:ext cx="29718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 smtClean="0">
                <a:solidFill>
                  <a:schemeClr val="bg2"/>
                </a:solidFill>
                <a:latin typeface="Arial" charset="0"/>
              </a:rPr>
              <a:t>Input File</a:t>
            </a:r>
          </a:p>
        </p:txBody>
      </p:sp>
      <p:sp>
        <p:nvSpPr>
          <p:cNvPr id="22" name="Rounded Rectangle 21"/>
          <p:cNvSpPr/>
          <p:nvPr/>
        </p:nvSpPr>
        <p:spPr bwMode="auto">
          <a:xfrm>
            <a:off x="5715000" y="28194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InputSplit</a:t>
            </a:r>
          </a:p>
        </p:txBody>
      </p:sp>
      <p:sp>
        <p:nvSpPr>
          <p:cNvPr id="23" name="Rounded Rectangle 22"/>
          <p:cNvSpPr/>
          <p:nvPr/>
        </p:nvSpPr>
        <p:spPr bwMode="auto">
          <a:xfrm>
            <a:off x="7315200" y="28194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InputSplit</a:t>
            </a:r>
          </a:p>
        </p:txBody>
      </p:sp>
      <p:sp>
        <p:nvSpPr>
          <p:cNvPr id="26" name="Rounded Rectangle 25"/>
          <p:cNvSpPr/>
          <p:nvPr/>
        </p:nvSpPr>
        <p:spPr bwMode="auto">
          <a:xfrm>
            <a:off x="609600" y="4038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RecordReader</a:t>
            </a:r>
          </a:p>
        </p:txBody>
      </p:sp>
      <p:sp>
        <p:nvSpPr>
          <p:cNvPr id="27" name="Rounded Rectangle 26"/>
          <p:cNvSpPr/>
          <p:nvPr/>
        </p:nvSpPr>
        <p:spPr bwMode="auto">
          <a:xfrm>
            <a:off x="2209800" y="4038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 smtClean="0">
                <a:solidFill>
                  <a:schemeClr val="bg2"/>
                </a:solidFill>
                <a:latin typeface="Arial" charset="0"/>
              </a:rPr>
              <a:t>RecordReader</a:t>
            </a:r>
          </a:p>
        </p:txBody>
      </p:sp>
      <p:sp>
        <p:nvSpPr>
          <p:cNvPr id="28" name="Rounded Rectangle 27"/>
          <p:cNvSpPr/>
          <p:nvPr/>
        </p:nvSpPr>
        <p:spPr bwMode="auto">
          <a:xfrm>
            <a:off x="3810000" y="4038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 smtClean="0">
                <a:solidFill>
                  <a:schemeClr val="bg2"/>
                </a:solidFill>
                <a:latin typeface="Arial" charset="0"/>
              </a:rPr>
              <a:t>RecordReader</a:t>
            </a:r>
          </a:p>
        </p:txBody>
      </p:sp>
      <p:sp>
        <p:nvSpPr>
          <p:cNvPr id="29" name="Rounded Rectangle 28"/>
          <p:cNvSpPr/>
          <p:nvPr/>
        </p:nvSpPr>
        <p:spPr bwMode="auto">
          <a:xfrm>
            <a:off x="5715000" y="4038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 smtClean="0">
                <a:solidFill>
                  <a:schemeClr val="bg2"/>
                </a:solidFill>
                <a:latin typeface="Arial" charset="0"/>
              </a:rPr>
              <a:t>RecordReader</a:t>
            </a:r>
          </a:p>
        </p:txBody>
      </p:sp>
      <p:sp>
        <p:nvSpPr>
          <p:cNvPr id="30" name="Rounded Rectangle 29"/>
          <p:cNvSpPr/>
          <p:nvPr/>
        </p:nvSpPr>
        <p:spPr bwMode="auto">
          <a:xfrm>
            <a:off x="7315200" y="4038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 smtClean="0">
                <a:solidFill>
                  <a:schemeClr val="bg2"/>
                </a:solidFill>
                <a:latin typeface="Arial" charset="0"/>
              </a:rPr>
              <a:t>RecordReader</a:t>
            </a:r>
          </a:p>
        </p:txBody>
      </p:sp>
      <p:cxnSp>
        <p:nvCxnSpPr>
          <p:cNvPr id="37" name="Shape 36"/>
          <p:cNvCxnSpPr/>
          <p:nvPr/>
        </p:nvCxnSpPr>
        <p:spPr bwMode="auto">
          <a:xfrm rot="10800000">
            <a:off x="1295400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Shape 36"/>
          <p:cNvCxnSpPr/>
          <p:nvPr/>
        </p:nvCxnSpPr>
        <p:spPr bwMode="auto">
          <a:xfrm>
            <a:off x="1295400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26" idx="2"/>
            <a:endCxn id="56" idx="0"/>
          </p:cNvCxnSpPr>
          <p:nvPr/>
        </p:nvCxnSpPr>
        <p:spPr bwMode="auto">
          <a:xfrm rot="5400000">
            <a:off x="1028700" y="4838700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Rounded Rectangle 55"/>
          <p:cNvSpPr/>
          <p:nvPr/>
        </p:nvSpPr>
        <p:spPr bwMode="auto">
          <a:xfrm>
            <a:off x="609600" y="51054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“mapper”</a:t>
            </a:r>
            <a:endParaRPr kumimoji="0" lang="en-US" sz="120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Arial" charset="0"/>
            </a:endParaRPr>
          </a:p>
        </p:txBody>
      </p:sp>
      <p:cxnSp>
        <p:nvCxnSpPr>
          <p:cNvPr id="60" name="Straight Arrow Connector 59"/>
          <p:cNvCxnSpPr/>
          <p:nvPr/>
        </p:nvCxnSpPr>
        <p:spPr bwMode="auto">
          <a:xfrm rot="5400000">
            <a:off x="1029494" y="2551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endCxn id="63" idx="0"/>
          </p:cNvCxnSpPr>
          <p:nvPr/>
        </p:nvCxnSpPr>
        <p:spPr bwMode="auto">
          <a:xfrm rot="5400000">
            <a:off x="2628900" y="4837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Rounded Rectangle 62"/>
          <p:cNvSpPr/>
          <p:nvPr/>
        </p:nvSpPr>
        <p:spPr bwMode="auto">
          <a:xfrm>
            <a:off x="2209800" y="5104606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solidFill>
                  <a:schemeClr val="bg2"/>
                </a:solidFill>
                <a:latin typeface="Arial" charset="0"/>
              </a:rPr>
              <a:t>“mapper”</a:t>
            </a:r>
          </a:p>
        </p:txBody>
      </p:sp>
      <p:cxnSp>
        <p:nvCxnSpPr>
          <p:cNvPr id="66" name="Straight Arrow Connector 65"/>
          <p:cNvCxnSpPr>
            <a:endCxn id="67" idx="0"/>
          </p:cNvCxnSpPr>
          <p:nvPr/>
        </p:nvCxnSpPr>
        <p:spPr bwMode="auto">
          <a:xfrm rot="5400000">
            <a:off x="4251460" y="4837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7" name="Rounded Rectangle 66"/>
          <p:cNvSpPr/>
          <p:nvPr/>
        </p:nvSpPr>
        <p:spPr bwMode="auto">
          <a:xfrm>
            <a:off x="3832360" y="5104606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solidFill>
                  <a:schemeClr val="bg2"/>
                </a:solidFill>
                <a:latin typeface="Arial" charset="0"/>
              </a:rPr>
              <a:t>“mapper”</a:t>
            </a:r>
          </a:p>
        </p:txBody>
      </p:sp>
      <p:cxnSp>
        <p:nvCxnSpPr>
          <p:cNvPr id="70" name="Straight Arrow Connector 69"/>
          <p:cNvCxnSpPr>
            <a:endCxn id="71" idx="0"/>
          </p:cNvCxnSpPr>
          <p:nvPr/>
        </p:nvCxnSpPr>
        <p:spPr bwMode="auto">
          <a:xfrm rot="5400000">
            <a:off x="6134100" y="4837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1" name="Rounded Rectangle 70"/>
          <p:cNvSpPr/>
          <p:nvPr/>
        </p:nvSpPr>
        <p:spPr bwMode="auto">
          <a:xfrm>
            <a:off x="5715000" y="5104606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solidFill>
                  <a:schemeClr val="bg2"/>
                </a:solidFill>
                <a:latin typeface="Arial" charset="0"/>
              </a:rPr>
              <a:t>“mapper”</a:t>
            </a:r>
          </a:p>
        </p:txBody>
      </p:sp>
      <p:cxnSp>
        <p:nvCxnSpPr>
          <p:cNvPr id="74" name="Straight Arrow Connector 73"/>
          <p:cNvCxnSpPr>
            <a:endCxn id="75" idx="0"/>
          </p:cNvCxnSpPr>
          <p:nvPr/>
        </p:nvCxnSpPr>
        <p:spPr bwMode="auto">
          <a:xfrm rot="5400000">
            <a:off x="7756660" y="4837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Rounded Rectangle 74"/>
          <p:cNvSpPr/>
          <p:nvPr/>
        </p:nvSpPr>
        <p:spPr bwMode="auto">
          <a:xfrm>
            <a:off x="7337560" y="5104606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solidFill>
                  <a:schemeClr val="bg2"/>
                </a:solidFill>
                <a:latin typeface="Arial" charset="0"/>
              </a:rPr>
              <a:t>“mapper”</a:t>
            </a:r>
          </a:p>
        </p:txBody>
      </p:sp>
      <p:cxnSp>
        <p:nvCxnSpPr>
          <p:cNvPr id="78" name="Shape 36"/>
          <p:cNvCxnSpPr/>
          <p:nvPr/>
        </p:nvCxnSpPr>
        <p:spPr bwMode="auto">
          <a:xfrm rot="10800000">
            <a:off x="2894012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hape 36"/>
          <p:cNvCxnSpPr/>
          <p:nvPr/>
        </p:nvCxnSpPr>
        <p:spPr bwMode="auto">
          <a:xfrm>
            <a:off x="2894012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0" name="Shape 36"/>
          <p:cNvCxnSpPr/>
          <p:nvPr/>
        </p:nvCxnSpPr>
        <p:spPr bwMode="auto">
          <a:xfrm rot="10800000">
            <a:off x="4495801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1" name="Shape 36"/>
          <p:cNvCxnSpPr/>
          <p:nvPr/>
        </p:nvCxnSpPr>
        <p:spPr bwMode="auto">
          <a:xfrm>
            <a:off x="4495801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hape 36"/>
          <p:cNvCxnSpPr/>
          <p:nvPr/>
        </p:nvCxnSpPr>
        <p:spPr bwMode="auto">
          <a:xfrm rot="10800000">
            <a:off x="6399212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Shape 36"/>
          <p:cNvCxnSpPr/>
          <p:nvPr/>
        </p:nvCxnSpPr>
        <p:spPr bwMode="auto">
          <a:xfrm>
            <a:off x="6399212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4" name="Shape 36"/>
          <p:cNvCxnSpPr/>
          <p:nvPr/>
        </p:nvCxnSpPr>
        <p:spPr bwMode="auto">
          <a:xfrm rot="10800000">
            <a:off x="7999412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5" name="Shape 36"/>
          <p:cNvCxnSpPr/>
          <p:nvPr/>
        </p:nvCxnSpPr>
        <p:spPr bwMode="auto">
          <a:xfrm>
            <a:off x="7999412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 bwMode="auto">
          <a:xfrm rot="5400000">
            <a:off x="2628106" y="2551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 bwMode="auto">
          <a:xfrm rot="5400000">
            <a:off x="4228306" y="2551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 bwMode="auto">
          <a:xfrm rot="5400000">
            <a:off x="6133306" y="2551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 bwMode="auto">
          <a:xfrm rot="5400000">
            <a:off x="7733506" y="2551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1" name="TextBox 90"/>
          <p:cNvSpPr txBox="1"/>
          <p:nvPr/>
        </p:nvSpPr>
        <p:spPr>
          <a:xfrm rot="16200000">
            <a:off x="-307822" y="3508222"/>
            <a:ext cx="12282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2"/>
                </a:solidFill>
              </a:rPr>
              <a:t>InputFormat</a:t>
            </a:r>
            <a:endParaRPr lang="en-US" sz="1400" dirty="0">
              <a:solidFill>
                <a:schemeClr val="bg2"/>
              </a:solidFill>
            </a:endParaRPr>
          </a:p>
        </p:txBody>
      </p:sp>
      <p:sp>
        <p:nvSpPr>
          <p:cNvPr id="53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Starting Points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462273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park-physica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752600"/>
            <a:ext cx="6774180" cy="435864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Physical Operators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307840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RY_01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5572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Google</a:t>
            </a:r>
            <a:endParaRPr lang="en-US" sz="1000" b="0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0" y="1625024"/>
            <a:ext cx="91440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FFFFFF"/>
                </a:solidFill>
                <a:latin typeface="Gill Sans"/>
                <a:cs typeface="Gill Sans"/>
              </a:rPr>
              <a:t>The datacenter </a:t>
            </a:r>
            <a:r>
              <a:rPr lang="en-US" sz="3200" b="0" i="1" dirty="0" smtClean="0">
                <a:solidFill>
                  <a:srgbClr val="FFFFFF"/>
                </a:solidFill>
                <a:latin typeface="Gill Sans"/>
                <a:cs typeface="Gill Sans"/>
              </a:rPr>
              <a:t>is</a:t>
            </a:r>
            <a:r>
              <a:rPr lang="en-US" sz="3200" b="0" dirty="0" smtClean="0">
                <a:solidFill>
                  <a:srgbClr val="FFFFFF"/>
                </a:solidFill>
                <a:latin typeface="Gill Sans"/>
                <a:cs typeface="Gill Sans"/>
              </a:rPr>
              <a:t> the computer!</a:t>
            </a:r>
            <a:endParaRPr lang="en-US" sz="32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2057400" y="2209800"/>
            <a:ext cx="50292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FFFFFF"/>
                </a:solidFill>
                <a:latin typeface="Gill Sans"/>
                <a:cs typeface="Gill Sans"/>
              </a:rPr>
              <a:t>What’s the instruction set?</a:t>
            </a:r>
            <a:endParaRPr lang="en-US" sz="32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541045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park-pla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676400"/>
            <a:ext cx="6172200" cy="429768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Execution Plan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072781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Can’t avoid this!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cxnSp>
        <p:nvCxnSpPr>
          <p:cNvPr id="6" name="Straight Arrow Connector 5"/>
          <p:cNvCxnSpPr>
            <a:stCxn id="20" idx="2"/>
            <a:endCxn id="13" idx="0"/>
          </p:cNvCxnSpPr>
          <p:nvPr/>
        </p:nvCxnSpPr>
        <p:spPr bwMode="auto">
          <a:xfrm>
            <a:off x="30099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20" idx="2"/>
            <a:endCxn id="11" idx="0"/>
          </p:cNvCxnSpPr>
          <p:nvPr/>
        </p:nvCxnSpPr>
        <p:spPr bwMode="auto">
          <a:xfrm>
            <a:off x="3009900" y="3429000"/>
            <a:ext cx="31242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19" idx="2"/>
            <a:endCxn id="13" idx="0"/>
          </p:cNvCxnSpPr>
          <p:nvPr/>
        </p:nvCxnSpPr>
        <p:spPr bwMode="auto">
          <a:xfrm flipH="1">
            <a:off x="3009900" y="3429000"/>
            <a:ext cx="12954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19" idx="2"/>
            <a:endCxn id="11" idx="0"/>
          </p:cNvCxnSpPr>
          <p:nvPr/>
        </p:nvCxnSpPr>
        <p:spPr bwMode="auto">
          <a:xfrm>
            <a:off x="4305300" y="3429000"/>
            <a:ext cx="18288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18" idx="2"/>
            <a:endCxn id="12" idx="0"/>
          </p:cNvCxnSpPr>
          <p:nvPr/>
        </p:nvCxnSpPr>
        <p:spPr bwMode="auto">
          <a:xfrm flipH="1">
            <a:off x="4305300" y="3429000"/>
            <a:ext cx="18288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5626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37338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24384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cxnSp>
        <p:nvCxnSpPr>
          <p:cNvPr id="14" name="Straight Arrow Connector 13"/>
          <p:cNvCxnSpPr>
            <a:stCxn id="20" idx="2"/>
            <a:endCxn id="12" idx="0"/>
          </p:cNvCxnSpPr>
          <p:nvPr/>
        </p:nvCxnSpPr>
        <p:spPr bwMode="auto">
          <a:xfrm>
            <a:off x="3009900" y="3429000"/>
            <a:ext cx="12954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9" idx="2"/>
            <a:endCxn id="12" idx="0"/>
          </p:cNvCxnSpPr>
          <p:nvPr/>
        </p:nvCxnSpPr>
        <p:spPr bwMode="auto">
          <a:xfrm>
            <a:off x="43053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8" idx="2"/>
            <a:endCxn id="13" idx="0"/>
          </p:cNvCxnSpPr>
          <p:nvPr/>
        </p:nvCxnSpPr>
        <p:spPr bwMode="auto">
          <a:xfrm flipH="1">
            <a:off x="3009900" y="3429000"/>
            <a:ext cx="31242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8" idx="2"/>
            <a:endCxn id="11" idx="0"/>
          </p:cNvCxnSpPr>
          <p:nvPr/>
        </p:nvCxnSpPr>
        <p:spPr bwMode="auto">
          <a:xfrm>
            <a:off x="61341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55626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37338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24384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029200" y="29718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029200" y="43858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40100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Shuffle Implementations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0" y="1062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Hash shuffle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4"/>
          <p:cNvSpPr txBox="1">
            <a:spLocks noChangeArrowheads="1"/>
          </p:cNvSpPr>
          <p:nvPr/>
        </p:nvSpPr>
        <p:spPr bwMode="auto">
          <a:xfrm>
            <a:off x="0" y="6611938"/>
            <a:ext cx="308572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rgbClr val="000000"/>
                </a:solidFill>
              </a:rPr>
              <a:t>Source: </a:t>
            </a:r>
            <a:r>
              <a:rPr lang="en-US" sz="1000" b="0" dirty="0">
                <a:solidFill>
                  <a:srgbClr val="000000"/>
                </a:solidFill>
              </a:rPr>
              <a:t>http://0x0fff.com/spark-architecture-shuffle/</a:t>
            </a:r>
            <a:endParaRPr lang="en-US" sz="1000" b="0" dirty="0">
              <a:solidFill>
                <a:srgbClr val="000000"/>
              </a:solidFill>
            </a:endParaRPr>
          </a:p>
        </p:txBody>
      </p:sp>
      <p:pic>
        <p:nvPicPr>
          <p:cNvPr id="2" name="Picture 1" descr="spark_hash_shuffle_no_consolidat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81200"/>
            <a:ext cx="8183245" cy="3871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72125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Shuffle Implementations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0" y="1062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Sort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shuffle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4"/>
          <p:cNvSpPr txBox="1">
            <a:spLocks noChangeArrowheads="1"/>
          </p:cNvSpPr>
          <p:nvPr/>
        </p:nvSpPr>
        <p:spPr bwMode="auto">
          <a:xfrm>
            <a:off x="0" y="6611938"/>
            <a:ext cx="308572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rgbClr val="000000"/>
                </a:solidFill>
              </a:rPr>
              <a:t>Source: </a:t>
            </a:r>
            <a:r>
              <a:rPr lang="en-US" sz="1000" b="0" dirty="0">
                <a:solidFill>
                  <a:srgbClr val="000000"/>
                </a:solidFill>
              </a:rPr>
              <a:t>http://0x0fff.com/spark-architecture-shuffle/</a:t>
            </a:r>
            <a:endParaRPr lang="en-US" sz="1000" b="0" dirty="0">
              <a:solidFill>
                <a:srgbClr val="000000"/>
              </a:solidFill>
            </a:endParaRPr>
          </a:p>
        </p:txBody>
      </p:sp>
      <p:pic>
        <p:nvPicPr>
          <p:cNvPr id="2" name="Picture 1" descr="spark_sort_shuff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057400"/>
            <a:ext cx="8614410" cy="3858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53890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 bwMode="auto">
          <a:xfrm>
            <a:off x="685800" y="15240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Mapper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7315200" y="22860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Reducer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685800" y="2590800"/>
            <a:ext cx="1371600" cy="1371600"/>
            <a:chOff x="1219200" y="3200400"/>
            <a:chExt cx="1371600" cy="1371600"/>
          </a:xfrm>
        </p:grpSpPr>
        <p:sp>
          <p:nvSpPr>
            <p:cNvPr id="7" name="Oval 6"/>
            <p:cNvSpPr/>
            <p:nvPr/>
          </p:nvSpPr>
          <p:spPr bwMode="auto">
            <a:xfrm>
              <a:off x="1219200" y="3200400"/>
              <a:ext cx="1371600" cy="13716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1371600" y="3352800"/>
              <a:ext cx="1066800" cy="1066800"/>
            </a:xfrm>
            <a:prstGeom prst="ellipse">
              <a:avLst/>
            </a:prstGeom>
            <a:solidFill>
              <a:schemeClr val="tx1"/>
            </a:solidFill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</p:grpSp>
      <p:sp>
        <p:nvSpPr>
          <p:cNvPr id="9" name="Rectangle 8"/>
          <p:cNvSpPr/>
          <p:nvPr/>
        </p:nvSpPr>
        <p:spPr bwMode="auto">
          <a:xfrm>
            <a:off x="1447800" y="4800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838200" y="4495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057400" y="4495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2895600" y="2438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2895600" y="26670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2895600" y="2895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2895600" y="3124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4953000" y="2133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4953000" y="2438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953000" y="2743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21" name="Straight Arrow Connector 20"/>
          <p:cNvCxnSpPr/>
          <p:nvPr/>
        </p:nvCxnSpPr>
        <p:spPr bwMode="auto">
          <a:xfrm rot="5400000">
            <a:off x="1181100" y="2324100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 bwMode="auto">
          <a:xfrm rot="5400000">
            <a:off x="1181894" y="4228306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 bwMode="auto">
          <a:xfrm rot="16200000" flipH="1">
            <a:off x="1372394" y="4191794"/>
            <a:ext cx="609600" cy="3032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 bwMode="auto">
          <a:xfrm rot="16200000" flipH="1">
            <a:off x="1753394" y="4039394"/>
            <a:ext cx="381000" cy="3794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 rot="5400000" flipH="1" flipV="1">
            <a:off x="2362200" y="3733800"/>
            <a:ext cx="838200" cy="381000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2" idx="3"/>
            <a:endCxn id="17" idx="1"/>
          </p:cNvCxnSpPr>
          <p:nvPr/>
        </p:nvCxnSpPr>
        <p:spPr bwMode="auto">
          <a:xfrm flipV="1">
            <a:off x="3657600" y="2247900"/>
            <a:ext cx="1295400" cy="304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endCxn id="18" idx="1"/>
          </p:cNvCxnSpPr>
          <p:nvPr/>
        </p:nvCxnSpPr>
        <p:spPr bwMode="auto">
          <a:xfrm rot="5400000" flipH="1" flipV="1">
            <a:off x="2152650" y="3143250"/>
            <a:ext cx="3390900" cy="2209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endCxn id="19" idx="1"/>
          </p:cNvCxnSpPr>
          <p:nvPr/>
        </p:nvCxnSpPr>
        <p:spPr bwMode="auto">
          <a:xfrm rot="5400000" flipH="1" flipV="1">
            <a:off x="2419350" y="3409950"/>
            <a:ext cx="3086100" cy="19812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2148854" y="5943600"/>
            <a:ext cx="1566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other 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mappers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46" name="Straight Arrow Connector 45"/>
          <p:cNvCxnSpPr>
            <a:stCxn id="13" idx="3"/>
          </p:cNvCxnSpPr>
          <p:nvPr/>
        </p:nvCxnSpPr>
        <p:spPr bwMode="auto">
          <a:xfrm>
            <a:off x="3657600" y="2781300"/>
            <a:ext cx="2057400" cy="20193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4" idx="3"/>
          </p:cNvCxnSpPr>
          <p:nvPr/>
        </p:nvCxnSpPr>
        <p:spPr bwMode="auto">
          <a:xfrm>
            <a:off x="3657600" y="3009900"/>
            <a:ext cx="1828800" cy="17907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15" idx="3"/>
          </p:cNvCxnSpPr>
          <p:nvPr/>
        </p:nvCxnSpPr>
        <p:spPr bwMode="auto">
          <a:xfrm>
            <a:off x="3657600" y="3238500"/>
            <a:ext cx="1600200" cy="15621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815854" y="4843046"/>
            <a:ext cx="1592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other reducers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762001" y="3058180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circular buffer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(in memory)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186596" y="5029200"/>
            <a:ext cx="1221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spills 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679940" y="1905000"/>
            <a:ext cx="1130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merged spills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605105" y="1600200"/>
            <a:ext cx="1442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intermediate files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4" name="Straight Arrow Connector 73"/>
          <p:cNvCxnSpPr>
            <a:endCxn id="17" idx="3"/>
          </p:cNvCxnSpPr>
          <p:nvPr/>
        </p:nvCxnSpPr>
        <p:spPr bwMode="auto">
          <a:xfrm rot="10800000">
            <a:off x="5715000" y="22479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" idx="1"/>
            <a:endCxn id="18" idx="3"/>
          </p:cNvCxnSpPr>
          <p:nvPr/>
        </p:nvCxnSpPr>
        <p:spPr bwMode="auto">
          <a:xfrm rot="10800000">
            <a:off x="5715000" y="2552700"/>
            <a:ext cx="1600200" cy="1588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endCxn id="19" idx="3"/>
          </p:cNvCxnSpPr>
          <p:nvPr/>
        </p:nvCxnSpPr>
        <p:spPr bwMode="auto">
          <a:xfrm rot="10800000" flipV="1">
            <a:off x="5715000" y="26670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6" name="Rounded Rectangle 85"/>
          <p:cNvSpPr/>
          <p:nvPr/>
        </p:nvSpPr>
        <p:spPr bwMode="auto">
          <a:xfrm>
            <a:off x="2286000" y="37338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87" name="Rounded Rectangle 86"/>
          <p:cNvSpPr/>
          <p:nvPr/>
        </p:nvSpPr>
        <p:spPr bwMode="auto">
          <a:xfrm>
            <a:off x="5943600" y="23622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Remember this?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181600" y="5486400"/>
            <a:ext cx="3810000" cy="1200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So, in MapReduce, why are key-value pairs processed in sorted order in the reducer?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5109082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 bwMode="auto">
          <a:xfrm>
            <a:off x="685800" y="15240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Mapper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7315200" y="22860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Reducer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685800" y="2590800"/>
            <a:ext cx="1371600" cy="1371600"/>
            <a:chOff x="1219200" y="3200400"/>
            <a:chExt cx="1371600" cy="1371600"/>
          </a:xfrm>
        </p:grpSpPr>
        <p:sp>
          <p:nvSpPr>
            <p:cNvPr id="7" name="Oval 6"/>
            <p:cNvSpPr/>
            <p:nvPr/>
          </p:nvSpPr>
          <p:spPr bwMode="auto">
            <a:xfrm>
              <a:off x="1219200" y="3200400"/>
              <a:ext cx="1371600" cy="13716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1371600" y="3352800"/>
              <a:ext cx="1066800" cy="1066800"/>
            </a:xfrm>
            <a:prstGeom prst="ellipse">
              <a:avLst/>
            </a:prstGeom>
            <a:solidFill>
              <a:schemeClr val="tx1"/>
            </a:solidFill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</p:grpSp>
      <p:sp>
        <p:nvSpPr>
          <p:cNvPr id="9" name="Rectangle 8"/>
          <p:cNvSpPr/>
          <p:nvPr/>
        </p:nvSpPr>
        <p:spPr bwMode="auto">
          <a:xfrm>
            <a:off x="1447800" y="4800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838200" y="4495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057400" y="4495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2895600" y="2438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2895600" y="26670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2895600" y="2895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2895600" y="3124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4953000" y="2133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4953000" y="2438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953000" y="2743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21" name="Straight Arrow Connector 20"/>
          <p:cNvCxnSpPr/>
          <p:nvPr/>
        </p:nvCxnSpPr>
        <p:spPr bwMode="auto">
          <a:xfrm rot="5400000">
            <a:off x="1181100" y="2324100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 bwMode="auto">
          <a:xfrm rot="5400000">
            <a:off x="1181894" y="4228306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 bwMode="auto">
          <a:xfrm rot="16200000" flipH="1">
            <a:off x="1372394" y="4191794"/>
            <a:ext cx="609600" cy="3032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 bwMode="auto">
          <a:xfrm rot="16200000" flipH="1">
            <a:off x="1753394" y="4039394"/>
            <a:ext cx="381000" cy="3794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 rot="5400000" flipH="1" flipV="1">
            <a:off x="2362200" y="3733800"/>
            <a:ext cx="838200" cy="381000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2" idx="3"/>
            <a:endCxn id="17" idx="1"/>
          </p:cNvCxnSpPr>
          <p:nvPr/>
        </p:nvCxnSpPr>
        <p:spPr bwMode="auto">
          <a:xfrm flipV="1">
            <a:off x="3657600" y="2247900"/>
            <a:ext cx="1295400" cy="304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endCxn id="18" idx="1"/>
          </p:cNvCxnSpPr>
          <p:nvPr/>
        </p:nvCxnSpPr>
        <p:spPr bwMode="auto">
          <a:xfrm rot="5400000" flipH="1" flipV="1">
            <a:off x="2152650" y="3143250"/>
            <a:ext cx="3390900" cy="2209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endCxn id="19" idx="1"/>
          </p:cNvCxnSpPr>
          <p:nvPr/>
        </p:nvCxnSpPr>
        <p:spPr bwMode="auto">
          <a:xfrm rot="5400000" flipH="1" flipV="1">
            <a:off x="2419350" y="3409950"/>
            <a:ext cx="3086100" cy="19812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2148854" y="5943600"/>
            <a:ext cx="1566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other 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mappers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46" name="Straight Arrow Connector 45"/>
          <p:cNvCxnSpPr>
            <a:stCxn id="13" idx="3"/>
          </p:cNvCxnSpPr>
          <p:nvPr/>
        </p:nvCxnSpPr>
        <p:spPr bwMode="auto">
          <a:xfrm>
            <a:off x="3657600" y="2781300"/>
            <a:ext cx="2057400" cy="20193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4" idx="3"/>
          </p:cNvCxnSpPr>
          <p:nvPr/>
        </p:nvCxnSpPr>
        <p:spPr bwMode="auto">
          <a:xfrm>
            <a:off x="3657600" y="3009900"/>
            <a:ext cx="1828800" cy="17907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15" idx="3"/>
          </p:cNvCxnSpPr>
          <p:nvPr/>
        </p:nvCxnSpPr>
        <p:spPr bwMode="auto">
          <a:xfrm>
            <a:off x="3657600" y="3238500"/>
            <a:ext cx="1600200" cy="15621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815854" y="4843046"/>
            <a:ext cx="1592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other reducers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762001" y="3058180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circular buffer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(in memory)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186596" y="5029200"/>
            <a:ext cx="1221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spills 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679940" y="1905000"/>
            <a:ext cx="1130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merged spills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605105" y="1600200"/>
            <a:ext cx="1442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intermediate files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4" name="Straight Arrow Connector 73"/>
          <p:cNvCxnSpPr>
            <a:endCxn id="17" idx="3"/>
          </p:cNvCxnSpPr>
          <p:nvPr/>
        </p:nvCxnSpPr>
        <p:spPr bwMode="auto">
          <a:xfrm rot="10800000">
            <a:off x="5715000" y="22479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" idx="1"/>
            <a:endCxn id="18" idx="3"/>
          </p:cNvCxnSpPr>
          <p:nvPr/>
        </p:nvCxnSpPr>
        <p:spPr bwMode="auto">
          <a:xfrm rot="10800000">
            <a:off x="5715000" y="2552700"/>
            <a:ext cx="1600200" cy="1588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endCxn id="19" idx="3"/>
          </p:cNvCxnSpPr>
          <p:nvPr/>
        </p:nvCxnSpPr>
        <p:spPr bwMode="auto">
          <a:xfrm rot="10800000" flipV="1">
            <a:off x="5715000" y="26670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6" name="Rounded Rectangle 85"/>
          <p:cNvSpPr/>
          <p:nvPr/>
        </p:nvSpPr>
        <p:spPr bwMode="auto">
          <a:xfrm>
            <a:off x="2286000" y="37338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87" name="Rounded Rectangle 86"/>
          <p:cNvSpPr/>
          <p:nvPr/>
        </p:nvSpPr>
        <p:spPr bwMode="auto">
          <a:xfrm>
            <a:off x="5943600" y="23622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Remember this?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962400" y="6019800"/>
            <a:ext cx="495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Where are the combiners in Spark?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166168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Reduce-like Operations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981200" y="1371600"/>
            <a:ext cx="2057400" cy="2231886"/>
            <a:chOff x="3238500" y="2465457"/>
            <a:chExt cx="2057400" cy="2231886"/>
          </a:xfrm>
        </p:grpSpPr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32385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(V, V) ⇒ V</a:t>
              </a:r>
            </a:p>
          </p:txBody>
        </p:sp>
        <p:sp>
          <p:nvSpPr>
            <p:cNvPr id="24" name="Text Box 4"/>
            <p:cNvSpPr txBox="1">
              <a:spLocks noChangeArrowheads="1"/>
            </p:cNvSpPr>
            <p:nvPr/>
          </p:nvSpPr>
          <p:spPr bwMode="auto">
            <a:xfrm>
              <a:off x="3238500" y="24654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25" name="Text Box 4"/>
            <p:cNvSpPr txBox="1">
              <a:spLocks noChangeArrowheads="1"/>
            </p:cNvSpPr>
            <p:nvPr/>
          </p:nvSpPr>
          <p:spPr bwMode="auto">
            <a:xfrm>
              <a:off x="3390900" y="4343400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0" name="Straight Arrow Connector 29"/>
            <p:cNvCxnSpPr>
              <a:stCxn id="24" idx="2"/>
              <a:endCxn id="12" idx="0"/>
            </p:cNvCxnSpPr>
            <p:nvPr/>
          </p:nvCxnSpPr>
          <p:spPr bwMode="auto">
            <a:xfrm>
              <a:off x="4267200" y="2819400"/>
              <a:ext cx="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12" idx="2"/>
              <a:endCxn id="25" idx="0"/>
            </p:cNvCxnSpPr>
            <p:nvPr/>
          </p:nvCxnSpPr>
          <p:spPr bwMode="auto">
            <a:xfrm>
              <a:off x="4267200" y="4114800"/>
              <a:ext cx="0" cy="2286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4191000" y="1371600"/>
            <a:ext cx="2971800" cy="2231886"/>
            <a:chOff x="5867400" y="2465457"/>
            <a:chExt cx="2971800" cy="2231886"/>
          </a:xfrm>
        </p:grpSpPr>
        <p:sp>
          <p:nvSpPr>
            <p:cNvPr id="7" name="Text Box 4"/>
            <p:cNvSpPr txBox="1">
              <a:spLocks noChangeArrowheads="1"/>
            </p:cNvSpPr>
            <p:nvPr/>
          </p:nvSpPr>
          <p:spPr bwMode="auto">
            <a:xfrm>
              <a:off x="6324600" y="24654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5867400" y="3124200"/>
              <a:ext cx="29718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>
                  <a:solidFill>
                    <a:schemeClr val="bg2"/>
                  </a:solidFill>
                  <a:latin typeface="Gill Sans"/>
                  <a:cs typeface="Gill Sans"/>
                </a:rPr>
                <a:t>aggregateByKey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seqOp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V) ⇒ U,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combOp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U) ⇒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U</a:t>
              </a:r>
              <a:endParaRPr lang="en-US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26" name="Text Box 4"/>
            <p:cNvSpPr txBox="1">
              <a:spLocks noChangeArrowheads="1"/>
            </p:cNvSpPr>
            <p:nvPr/>
          </p:nvSpPr>
          <p:spPr bwMode="auto">
            <a:xfrm>
              <a:off x="6477000" y="4343400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U)]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6" name="Straight Arrow Connector 35"/>
            <p:cNvCxnSpPr>
              <a:stCxn id="7" idx="2"/>
              <a:endCxn id="11" idx="0"/>
            </p:cNvCxnSpPr>
            <p:nvPr/>
          </p:nvCxnSpPr>
          <p:spPr bwMode="auto">
            <a:xfrm>
              <a:off x="7353300" y="2819400"/>
              <a:ext cx="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11" idx="2"/>
              <a:endCxn id="26" idx="0"/>
            </p:cNvCxnSpPr>
            <p:nvPr/>
          </p:nvCxnSpPr>
          <p:spPr bwMode="auto">
            <a:xfrm>
              <a:off x="7353300" y="4114800"/>
              <a:ext cx="0" cy="2286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49" name="Straight Arrow Connector 48"/>
          <p:cNvCxnSpPr>
            <a:stCxn id="63" idx="2"/>
            <a:endCxn id="56" idx="0"/>
          </p:cNvCxnSpPr>
          <p:nvPr/>
        </p:nvCxnSpPr>
        <p:spPr bwMode="auto">
          <a:xfrm>
            <a:off x="3009900" y="51816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63" idx="2"/>
            <a:endCxn id="54" idx="0"/>
          </p:cNvCxnSpPr>
          <p:nvPr/>
        </p:nvCxnSpPr>
        <p:spPr bwMode="auto">
          <a:xfrm>
            <a:off x="3009900" y="5181600"/>
            <a:ext cx="31242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62" idx="2"/>
            <a:endCxn id="56" idx="0"/>
          </p:cNvCxnSpPr>
          <p:nvPr/>
        </p:nvCxnSpPr>
        <p:spPr bwMode="auto">
          <a:xfrm flipH="1">
            <a:off x="3009900" y="5181600"/>
            <a:ext cx="12954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62" idx="2"/>
            <a:endCxn id="54" idx="0"/>
          </p:cNvCxnSpPr>
          <p:nvPr/>
        </p:nvCxnSpPr>
        <p:spPr bwMode="auto">
          <a:xfrm>
            <a:off x="4305300" y="5181600"/>
            <a:ext cx="18288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61" idx="2"/>
            <a:endCxn id="55" idx="0"/>
          </p:cNvCxnSpPr>
          <p:nvPr/>
        </p:nvCxnSpPr>
        <p:spPr bwMode="auto">
          <a:xfrm flipH="1">
            <a:off x="4305300" y="5181600"/>
            <a:ext cx="18288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4" name="Rectangle 53"/>
          <p:cNvSpPr>
            <a:spLocks noChangeArrowheads="1"/>
          </p:cNvSpPr>
          <p:nvPr/>
        </p:nvSpPr>
        <p:spPr bwMode="auto">
          <a:xfrm>
            <a:off x="5562600" y="60198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3733800" y="60198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56" name="Rectangle 55"/>
          <p:cNvSpPr>
            <a:spLocks noChangeArrowheads="1"/>
          </p:cNvSpPr>
          <p:nvPr/>
        </p:nvSpPr>
        <p:spPr bwMode="auto">
          <a:xfrm>
            <a:off x="2438400" y="60198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cxnSp>
        <p:nvCxnSpPr>
          <p:cNvPr id="57" name="Straight Arrow Connector 56"/>
          <p:cNvCxnSpPr>
            <a:stCxn id="63" idx="2"/>
            <a:endCxn id="55" idx="0"/>
          </p:cNvCxnSpPr>
          <p:nvPr/>
        </p:nvCxnSpPr>
        <p:spPr bwMode="auto">
          <a:xfrm>
            <a:off x="3009900" y="5181600"/>
            <a:ext cx="12954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62" idx="2"/>
            <a:endCxn id="55" idx="0"/>
          </p:cNvCxnSpPr>
          <p:nvPr/>
        </p:nvCxnSpPr>
        <p:spPr bwMode="auto">
          <a:xfrm>
            <a:off x="4305300" y="51816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61" idx="2"/>
            <a:endCxn id="56" idx="0"/>
          </p:cNvCxnSpPr>
          <p:nvPr/>
        </p:nvCxnSpPr>
        <p:spPr bwMode="auto">
          <a:xfrm flipH="1">
            <a:off x="3009900" y="5181600"/>
            <a:ext cx="31242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61" idx="2"/>
            <a:endCxn id="54" idx="0"/>
          </p:cNvCxnSpPr>
          <p:nvPr/>
        </p:nvCxnSpPr>
        <p:spPr bwMode="auto">
          <a:xfrm>
            <a:off x="6134100" y="51816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562600" y="45720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62" name="Rectangle 61"/>
          <p:cNvSpPr>
            <a:spLocks noChangeArrowheads="1"/>
          </p:cNvSpPr>
          <p:nvPr/>
        </p:nvSpPr>
        <p:spPr bwMode="auto">
          <a:xfrm>
            <a:off x="3733800" y="45720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63" name="Rectangle 62"/>
          <p:cNvSpPr>
            <a:spLocks noChangeArrowheads="1"/>
          </p:cNvSpPr>
          <p:nvPr/>
        </p:nvSpPr>
        <p:spPr bwMode="auto">
          <a:xfrm>
            <a:off x="2438400" y="45720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5029200" y="47244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50292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2362200" y="3957935"/>
            <a:ext cx="441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What happened to combiners?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67" name="TextBox 66"/>
          <p:cNvSpPr txBox="1"/>
          <p:nvPr/>
        </p:nvSpPr>
        <p:spPr>
          <a:xfrm>
            <a:off x="2362200" y="3581400"/>
            <a:ext cx="441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How can we optimize?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021013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 animBg="1"/>
      <p:bldP spid="56" grpId="0" animBg="1"/>
      <p:bldP spid="61" grpId="0" animBg="1"/>
      <p:bldP spid="62" grpId="0" animBg="1"/>
      <p:bldP spid="63" grpId="0" animBg="1"/>
      <p:bldP spid="64" grpId="0"/>
      <p:bldP spid="65" grpId="0"/>
      <p:bldP spid="66" grpId="0"/>
      <p:bldP spid="6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#wins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Richer operators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979003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RDD abstraction supports 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/>
            </a:r>
            <a:b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optimizations (pipelining, caching, etc.)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4186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Scala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, Java, Python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, R, bindings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2395499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Elephant_and_Mahout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628832" y="0"/>
            <a:ext cx="10401664" cy="685800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Wikipedia (Mahout)</a:t>
            </a:r>
            <a:endParaRPr lang="en-US" sz="1000" b="0" dirty="0">
              <a:solidFill>
                <a:schemeClr val="bg2"/>
              </a:solidFill>
            </a:endParaRPr>
          </a:p>
        </p:txBody>
      </p:sp>
      <p:sp>
        <p:nvSpPr>
          <p:cNvPr id="4" name="Rectangle 14"/>
          <p:cNvSpPr>
            <a:spLocks noChangeArrowheads="1"/>
          </p:cNvSpPr>
          <p:nvPr/>
        </p:nvSpPr>
        <p:spPr bwMode="auto">
          <a:xfrm>
            <a:off x="2971800" y="5867399"/>
            <a:ext cx="6019800" cy="762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dirty="0" smtClean="0">
                <a:latin typeface="Gill Sans"/>
                <a:cs typeface="Gill Sans"/>
              </a:rPr>
              <a:t>Algorithm design, </a:t>
            </a:r>
            <a:r>
              <a:rPr lang="en-US" sz="3200" dirty="0" err="1" smtClean="0">
                <a:latin typeface="Gill Sans"/>
                <a:cs typeface="Gill Sans"/>
              </a:rPr>
              <a:t>redux</a:t>
            </a:r>
            <a:endParaRPr lang="en-US" sz="32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7857688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f142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54217">
            <a:off x="635365" y="812874"/>
            <a:ext cx="3804486" cy="5257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876800" y="2133600"/>
            <a:ext cx="3505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Two superpowers: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29200" y="3048000"/>
            <a:ext cx="3505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Associativity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29200" y="3453824"/>
            <a:ext cx="3505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Commutativity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29200" y="3881735"/>
            <a:ext cx="3505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(sorting)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67000" y="6248400"/>
            <a:ext cx="6324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What follows… very basic category theory…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1757106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3086100" y="2667000"/>
            <a:ext cx="2971800" cy="990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800" dirty="0" smtClean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  <a:r>
              <a:rPr lang="en-US" dirty="0" smtClean="0">
                <a:solidFill>
                  <a:schemeClr val="bg2"/>
                </a:solidFill>
                <a:latin typeface="Gill Sans"/>
                <a:cs typeface="Gill Sans"/>
              </a:rPr>
              <a:t/>
            </a:r>
            <a:br>
              <a:rPr lang="en-US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f: (K1, V1)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/>
            </a:r>
            <a:b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</a:b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⇒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List[(K2, V2)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]</a:t>
            </a:r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3048000" y="1828800"/>
            <a:ext cx="3048000" cy="3539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1700" b="0" dirty="0" smtClean="0">
                <a:solidFill>
                  <a:srgbClr val="000000"/>
                </a:solidFill>
                <a:latin typeface="Andale Mono"/>
                <a:cs typeface="Andale Mono"/>
              </a:rPr>
              <a:t>List[(K1,V1)]</a:t>
            </a:r>
            <a:endParaRPr lang="en-US" sz="17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3048000" y="5208657"/>
            <a:ext cx="3048000" cy="3539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1700" b="0" dirty="0" smtClean="0">
                <a:solidFill>
                  <a:srgbClr val="000000"/>
                </a:solidFill>
                <a:latin typeface="Andale Mono"/>
                <a:cs typeface="Andale Mono"/>
              </a:rPr>
              <a:t>List[K2,V2])</a:t>
            </a:r>
            <a:endParaRPr lang="en-US" sz="17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MapReduce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3086100" y="3733800"/>
            <a:ext cx="2971800" cy="990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80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br>
              <a:rPr lang="en-US" sz="180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g: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K2,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V2])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⇒ List[(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K3, V3)]</a:t>
            </a:r>
            <a:endParaRPr lang="en-US" b="0" dirty="0">
              <a:solidFill>
                <a:schemeClr val="bg2"/>
              </a:solidFill>
            </a:endParaRPr>
          </a:p>
        </p:txBody>
      </p:sp>
      <p:cxnSp>
        <p:nvCxnSpPr>
          <p:cNvPr id="13" name="Straight Arrow Connector 12"/>
          <p:cNvCxnSpPr>
            <a:stCxn id="8" idx="2"/>
            <a:endCxn id="6" idx="0"/>
          </p:cNvCxnSpPr>
          <p:nvPr/>
        </p:nvCxnSpPr>
        <p:spPr bwMode="auto">
          <a:xfrm>
            <a:off x="4572000" y="2182743"/>
            <a:ext cx="0" cy="484257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2" idx="2"/>
            <a:endCxn id="10" idx="0"/>
          </p:cNvCxnSpPr>
          <p:nvPr/>
        </p:nvCxnSpPr>
        <p:spPr bwMode="auto">
          <a:xfrm>
            <a:off x="4572000" y="4724400"/>
            <a:ext cx="0" cy="484257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80480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609600" y="2590800"/>
            <a:ext cx="79248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3200" b="0" i="1" dirty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3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6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8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9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Double Bracket 4"/>
          <p:cNvSpPr/>
          <p:nvPr/>
        </p:nvSpPr>
        <p:spPr bwMode="auto">
          <a:xfrm>
            <a:off x="533400" y="2654588"/>
            <a:ext cx="2438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Double Bracket 6"/>
          <p:cNvSpPr/>
          <p:nvPr/>
        </p:nvSpPr>
        <p:spPr bwMode="auto">
          <a:xfrm>
            <a:off x="3352800" y="2654588"/>
            <a:ext cx="3200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Double Bracket 7"/>
          <p:cNvSpPr/>
          <p:nvPr/>
        </p:nvSpPr>
        <p:spPr bwMode="auto">
          <a:xfrm>
            <a:off x="7010400" y="2654588"/>
            <a:ext cx="14478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The Power of Associativity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609600" y="3352800"/>
            <a:ext cx="79248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3200" b="0" i="1" dirty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3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6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8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9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Double Bracket 10"/>
          <p:cNvSpPr/>
          <p:nvPr/>
        </p:nvSpPr>
        <p:spPr bwMode="auto">
          <a:xfrm>
            <a:off x="533400" y="3416588"/>
            <a:ext cx="15240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uble Bracket 11"/>
          <p:cNvSpPr/>
          <p:nvPr/>
        </p:nvSpPr>
        <p:spPr bwMode="auto">
          <a:xfrm>
            <a:off x="2514600" y="3416588"/>
            <a:ext cx="23622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uble Bracket 12"/>
          <p:cNvSpPr/>
          <p:nvPr/>
        </p:nvSpPr>
        <p:spPr bwMode="auto">
          <a:xfrm>
            <a:off x="5257800" y="3416588"/>
            <a:ext cx="3200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Text Box 4"/>
          <p:cNvSpPr txBox="1">
            <a:spLocks noChangeArrowheads="1"/>
          </p:cNvSpPr>
          <p:nvPr/>
        </p:nvSpPr>
        <p:spPr bwMode="auto">
          <a:xfrm>
            <a:off x="609600" y="4114800"/>
            <a:ext cx="79248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3200" b="0" i="1" dirty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3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6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8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9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Double Bracket 14"/>
          <p:cNvSpPr/>
          <p:nvPr/>
        </p:nvSpPr>
        <p:spPr bwMode="auto">
          <a:xfrm>
            <a:off x="533400" y="4178588"/>
            <a:ext cx="4343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uble Bracket 15"/>
          <p:cNvSpPr/>
          <p:nvPr/>
        </p:nvSpPr>
        <p:spPr bwMode="auto">
          <a:xfrm>
            <a:off x="5257800" y="4178588"/>
            <a:ext cx="3200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0" y="10668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You can put parenthesis where ever you want!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20" name="Double Bracket 19"/>
          <p:cNvSpPr/>
          <p:nvPr/>
        </p:nvSpPr>
        <p:spPr bwMode="auto">
          <a:xfrm>
            <a:off x="2514600" y="4178588"/>
            <a:ext cx="22860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TextBox 4"/>
          <p:cNvSpPr txBox="1">
            <a:spLocks noChangeArrowheads="1"/>
          </p:cNvSpPr>
          <p:nvPr/>
        </p:nvSpPr>
        <p:spPr bwMode="auto">
          <a:xfrm>
            <a:off x="0" y="6611938"/>
            <a:ext cx="331396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Credit to Oscar Boykin for the </a:t>
            </a:r>
            <a:r>
              <a:rPr lang="en-US" sz="1000" b="0" dirty="0" smtClean="0">
                <a:solidFill>
                  <a:srgbClr val="000000"/>
                </a:solidFill>
              </a:rPr>
              <a:t>idea behind these slides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8801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10" grpId="0"/>
      <p:bldP spid="11" grpId="0" animBg="1"/>
      <p:bldP spid="12" grpId="0" animBg="1"/>
      <p:bldP spid="13" grpId="0" animBg="1"/>
      <p:bldP spid="14" grpId="0"/>
      <p:bldP spid="15" grpId="0" animBg="1"/>
      <p:bldP spid="16" grpId="0" animBg="1"/>
      <p:bldP spid="18" grpId="0"/>
      <p:bldP spid="2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609600" y="2615624"/>
            <a:ext cx="79248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3200" b="0" i="1" dirty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3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6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8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9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Double Bracket 4"/>
          <p:cNvSpPr/>
          <p:nvPr/>
        </p:nvSpPr>
        <p:spPr bwMode="auto">
          <a:xfrm>
            <a:off x="609600" y="2679412"/>
            <a:ext cx="23622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Double Bracket 6"/>
          <p:cNvSpPr/>
          <p:nvPr/>
        </p:nvSpPr>
        <p:spPr bwMode="auto">
          <a:xfrm>
            <a:off x="3352800" y="2679412"/>
            <a:ext cx="3200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Double Bracket 7"/>
          <p:cNvSpPr/>
          <p:nvPr/>
        </p:nvSpPr>
        <p:spPr bwMode="auto">
          <a:xfrm>
            <a:off x="7010400" y="2679412"/>
            <a:ext cx="14478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The Power of Commutativity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609600" y="3371418"/>
            <a:ext cx="79248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6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8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9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Double Bracket 10"/>
          <p:cNvSpPr/>
          <p:nvPr/>
        </p:nvSpPr>
        <p:spPr bwMode="auto">
          <a:xfrm>
            <a:off x="6096000" y="4203412"/>
            <a:ext cx="23622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uble Bracket 11"/>
          <p:cNvSpPr/>
          <p:nvPr/>
        </p:nvSpPr>
        <p:spPr bwMode="auto">
          <a:xfrm>
            <a:off x="609600" y="3435206"/>
            <a:ext cx="3200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uble Bracket 12"/>
          <p:cNvSpPr/>
          <p:nvPr/>
        </p:nvSpPr>
        <p:spPr bwMode="auto">
          <a:xfrm>
            <a:off x="7010400" y="3435206"/>
            <a:ext cx="14478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Text Box 4"/>
          <p:cNvSpPr txBox="1">
            <a:spLocks noChangeArrowheads="1"/>
          </p:cNvSpPr>
          <p:nvPr/>
        </p:nvSpPr>
        <p:spPr bwMode="auto">
          <a:xfrm>
            <a:off x="609600" y="4139624"/>
            <a:ext cx="79248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8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9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6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Double Bracket 14"/>
          <p:cNvSpPr/>
          <p:nvPr/>
        </p:nvSpPr>
        <p:spPr bwMode="auto">
          <a:xfrm>
            <a:off x="2514600" y="4203412"/>
            <a:ext cx="3200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uble Bracket 15"/>
          <p:cNvSpPr/>
          <p:nvPr/>
        </p:nvSpPr>
        <p:spPr bwMode="auto">
          <a:xfrm>
            <a:off x="609600" y="4203412"/>
            <a:ext cx="14478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uble Bracket 16"/>
          <p:cNvSpPr/>
          <p:nvPr/>
        </p:nvSpPr>
        <p:spPr bwMode="auto">
          <a:xfrm>
            <a:off x="4267200" y="3435206"/>
            <a:ext cx="22860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0" y="10668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You can swap order of operands however you want!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8854935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12" grpId="0" animBg="1"/>
      <p:bldP spid="13" grpId="0" animBg="1"/>
      <p:bldP spid="14" grpId="0"/>
      <p:bldP spid="15" grpId="0" animBg="1"/>
      <p:bldP spid="16" grpId="0" animBg="1"/>
      <p:bldP spid="17" grpId="0" animBg="1"/>
      <p:bldP spid="18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Implications for distributed processing?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2286000"/>
            <a:ext cx="9144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You don’t know when the tasks begin</a:t>
            </a:r>
          </a:p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You don’t know when the tasks end</a:t>
            </a:r>
          </a:p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You don’t know when the tasks interrupt each other</a:t>
            </a:r>
          </a:p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You don’t know when intermediate data arrive</a:t>
            </a:r>
          </a:p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20" name="TextBox 19"/>
          <p:cNvSpPr txBox="1"/>
          <p:nvPr/>
        </p:nvSpPr>
        <p:spPr>
          <a:xfrm rot="21343207">
            <a:off x="6414945" y="5949214"/>
            <a:ext cx="2209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It’s okay!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959623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914400" y="1997095"/>
            <a:ext cx="3886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rgbClr val="000000"/>
                </a:solidFill>
                <a:latin typeface="Gill Sans"/>
                <a:cs typeface="Gill Sans"/>
              </a:rPr>
              <a:t>Semigroup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= (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,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)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524000" y="2423755"/>
            <a:ext cx="6324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: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×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→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 </a:t>
            </a:r>
            <a:r>
              <a:rPr lang="en-US" sz="2400" b="0" dirty="0" err="1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s.t.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∀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3</a:t>
            </a:r>
            <a:r>
              <a:rPr lang="en-US" sz="2400" b="0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∋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endParaRPr lang="en-US" sz="2400" b="0" i="1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438400" y="2891135"/>
            <a:ext cx="5715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(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)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3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=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(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3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) 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3597295"/>
            <a:ext cx="7467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rgbClr val="000000"/>
                </a:solidFill>
                <a:latin typeface="Gill Sans"/>
                <a:cs typeface="Gill Sans"/>
              </a:rPr>
              <a:t>Monoid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= </a:t>
            </a:r>
            <a:r>
              <a:rPr lang="en-US" sz="24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Semigroup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+ identity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14400" y="4740295"/>
            <a:ext cx="8229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  <a:latin typeface="Gill Sans"/>
                <a:cs typeface="Gill Sans"/>
              </a:rPr>
              <a:t>Commutative </a:t>
            </a:r>
            <a:r>
              <a:rPr lang="en-US" sz="2400" dirty="0" err="1" smtClean="0">
                <a:solidFill>
                  <a:srgbClr val="000000"/>
                </a:solidFill>
                <a:latin typeface="Gill Sans"/>
                <a:cs typeface="Gill Sans"/>
              </a:rPr>
              <a:t>Monoid</a:t>
            </a:r>
            <a:r>
              <a:rPr lang="en-US" sz="2400" dirty="0" smtClean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= </a:t>
            </a:r>
            <a:r>
              <a:rPr lang="en-US" sz="24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Monoid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+ </a:t>
            </a:r>
            <a:r>
              <a:rPr lang="en-US" sz="24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commutativity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24000" y="4034135"/>
            <a:ext cx="6324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l-GR" sz="2400" b="0" i="1" dirty="0" smtClean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ε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dirty="0" err="1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s.t.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, </a:t>
            </a:r>
            <a:r>
              <a:rPr lang="el-GR" sz="2400" b="0" i="1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ε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=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l-GR" sz="2400" b="0" i="1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ε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= m,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∀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∋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endParaRPr lang="en-US" sz="2400" b="0" i="1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524000" y="5177135"/>
            <a:ext cx="6324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∀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∋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M,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=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Fancy Labels for Simple Concepts…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 rot="21343207">
            <a:off x="5628669" y="5978594"/>
            <a:ext cx="2997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A few examples?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3349988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2" grpId="0"/>
      <p:bldP spid="23" grpId="0"/>
      <p:bldP spid="24" grpId="0"/>
      <p:bldP spid="25" grpId="0"/>
      <p:bldP spid="1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Back to these…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981200" y="2644914"/>
            <a:ext cx="2057400" cy="2231886"/>
            <a:chOff x="3238500" y="2465457"/>
            <a:chExt cx="2057400" cy="2231886"/>
          </a:xfrm>
        </p:grpSpPr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32385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(V, V) ⇒ V</a:t>
              </a:r>
            </a:p>
          </p:txBody>
        </p:sp>
        <p:sp>
          <p:nvSpPr>
            <p:cNvPr id="24" name="Text Box 4"/>
            <p:cNvSpPr txBox="1">
              <a:spLocks noChangeArrowheads="1"/>
            </p:cNvSpPr>
            <p:nvPr/>
          </p:nvSpPr>
          <p:spPr bwMode="auto">
            <a:xfrm>
              <a:off x="3238500" y="24654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25" name="Text Box 4"/>
            <p:cNvSpPr txBox="1">
              <a:spLocks noChangeArrowheads="1"/>
            </p:cNvSpPr>
            <p:nvPr/>
          </p:nvSpPr>
          <p:spPr bwMode="auto">
            <a:xfrm>
              <a:off x="3390900" y="4343400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0" name="Straight Arrow Connector 29"/>
            <p:cNvCxnSpPr>
              <a:stCxn id="24" idx="2"/>
              <a:endCxn id="12" idx="0"/>
            </p:cNvCxnSpPr>
            <p:nvPr/>
          </p:nvCxnSpPr>
          <p:spPr bwMode="auto">
            <a:xfrm>
              <a:off x="4267200" y="2819400"/>
              <a:ext cx="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12" idx="2"/>
              <a:endCxn id="25" idx="0"/>
            </p:cNvCxnSpPr>
            <p:nvPr/>
          </p:nvCxnSpPr>
          <p:spPr bwMode="auto">
            <a:xfrm>
              <a:off x="4267200" y="4114800"/>
              <a:ext cx="0" cy="2286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4191000" y="2644914"/>
            <a:ext cx="2971800" cy="2231886"/>
            <a:chOff x="5867400" y="2465457"/>
            <a:chExt cx="2971800" cy="2231886"/>
          </a:xfrm>
        </p:grpSpPr>
        <p:sp>
          <p:nvSpPr>
            <p:cNvPr id="7" name="Text Box 4"/>
            <p:cNvSpPr txBox="1">
              <a:spLocks noChangeArrowheads="1"/>
            </p:cNvSpPr>
            <p:nvPr/>
          </p:nvSpPr>
          <p:spPr bwMode="auto">
            <a:xfrm>
              <a:off x="6324600" y="24654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5867400" y="3124200"/>
              <a:ext cx="29718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>
                  <a:solidFill>
                    <a:schemeClr val="bg2"/>
                  </a:solidFill>
                  <a:latin typeface="Gill Sans"/>
                  <a:cs typeface="Gill Sans"/>
                </a:rPr>
                <a:t>aggregateByKey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seqOp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V) ⇒ U,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combOp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U) ⇒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U</a:t>
              </a:r>
              <a:endParaRPr lang="en-US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26" name="Text Box 4"/>
            <p:cNvSpPr txBox="1">
              <a:spLocks noChangeArrowheads="1"/>
            </p:cNvSpPr>
            <p:nvPr/>
          </p:nvSpPr>
          <p:spPr bwMode="auto">
            <a:xfrm>
              <a:off x="6477000" y="4343400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U)]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6" name="Straight Arrow Connector 35"/>
            <p:cNvCxnSpPr>
              <a:stCxn id="7" idx="2"/>
              <a:endCxn id="11" idx="0"/>
            </p:cNvCxnSpPr>
            <p:nvPr/>
          </p:nvCxnSpPr>
          <p:spPr bwMode="auto">
            <a:xfrm>
              <a:off x="7353300" y="2819400"/>
              <a:ext cx="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11" idx="2"/>
              <a:endCxn id="26" idx="0"/>
            </p:cNvCxnSpPr>
            <p:nvPr/>
          </p:nvCxnSpPr>
          <p:spPr bwMode="auto">
            <a:xfrm>
              <a:off x="7353300" y="4114800"/>
              <a:ext cx="0" cy="2286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 rot="151514">
            <a:off x="398234" y="3823039"/>
            <a:ext cx="2209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Wait, I’ve seen this before?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298505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ompute-mean1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28825" y="1719262"/>
            <a:ext cx="5086350" cy="3419475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Computing the mean v1 (again)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430786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mpute-mean2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5840" y="1308735"/>
            <a:ext cx="7372350" cy="5092065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Computing the mean v2 (again)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075693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mpute-mean3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005841" y="1317307"/>
            <a:ext cx="5306378" cy="5083493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Computing the mean v3 (again)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 rot="20833322">
            <a:off x="5931935" y="3205886"/>
            <a:ext cx="2209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Wait, I’ve seen this before?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781800" y="4419600"/>
            <a:ext cx="2057400" cy="2231886"/>
            <a:chOff x="3238500" y="2465457"/>
            <a:chExt cx="2057400" cy="2231886"/>
          </a:xfrm>
        </p:grpSpPr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32385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(V, V) ⇒ V</a:t>
              </a:r>
            </a:p>
          </p:txBody>
        </p:sp>
        <p:sp>
          <p:nvSpPr>
            <p:cNvPr id="11" name="Text Box 4"/>
            <p:cNvSpPr txBox="1">
              <a:spLocks noChangeArrowheads="1"/>
            </p:cNvSpPr>
            <p:nvPr/>
          </p:nvSpPr>
          <p:spPr bwMode="auto">
            <a:xfrm>
              <a:off x="3238500" y="24654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2" name="Text Box 4"/>
            <p:cNvSpPr txBox="1">
              <a:spLocks noChangeArrowheads="1"/>
            </p:cNvSpPr>
            <p:nvPr/>
          </p:nvSpPr>
          <p:spPr bwMode="auto">
            <a:xfrm>
              <a:off x="3390900" y="4343400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13" name="Straight Arrow Connector 12"/>
            <p:cNvCxnSpPr>
              <a:stCxn id="11" idx="2"/>
              <a:endCxn id="10" idx="0"/>
            </p:cNvCxnSpPr>
            <p:nvPr/>
          </p:nvCxnSpPr>
          <p:spPr bwMode="auto">
            <a:xfrm>
              <a:off x="4267200" y="2819400"/>
              <a:ext cx="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10" idx="2"/>
              <a:endCxn id="12" idx="0"/>
            </p:cNvCxnSpPr>
            <p:nvPr/>
          </p:nvCxnSpPr>
          <p:spPr bwMode="auto">
            <a:xfrm>
              <a:off x="4267200" y="4114800"/>
              <a:ext cx="0" cy="2286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852338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matrix-stripes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519112" y="1738312"/>
            <a:ext cx="8181975" cy="3762375"/>
          </a:xfr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Co-occurrence Matrix: Stripes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 rot="21269192">
            <a:off x="3519674" y="3527104"/>
            <a:ext cx="3650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Wait, I’ve seen this before?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6781800" y="4114800"/>
            <a:ext cx="2057400" cy="2231886"/>
            <a:chOff x="3238500" y="2465457"/>
            <a:chExt cx="2057400" cy="2231886"/>
          </a:xfrm>
        </p:grpSpPr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32385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(V, V) ⇒ V</a:t>
              </a:r>
            </a:p>
          </p:txBody>
        </p:sp>
        <p:sp>
          <p:nvSpPr>
            <p:cNvPr id="9" name="Text Box 4"/>
            <p:cNvSpPr txBox="1">
              <a:spLocks noChangeArrowheads="1"/>
            </p:cNvSpPr>
            <p:nvPr/>
          </p:nvSpPr>
          <p:spPr bwMode="auto">
            <a:xfrm>
              <a:off x="3238500" y="24654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0" name="Text Box 4"/>
            <p:cNvSpPr txBox="1">
              <a:spLocks noChangeArrowheads="1"/>
            </p:cNvSpPr>
            <p:nvPr/>
          </p:nvSpPr>
          <p:spPr bwMode="auto">
            <a:xfrm>
              <a:off x="3390900" y="4343400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11" name="Straight Arrow Connector 10"/>
            <p:cNvCxnSpPr>
              <a:stCxn id="9" idx="2"/>
              <a:endCxn id="8" idx="0"/>
            </p:cNvCxnSpPr>
            <p:nvPr/>
          </p:nvCxnSpPr>
          <p:spPr bwMode="auto">
            <a:xfrm>
              <a:off x="4267200" y="2819400"/>
              <a:ext cx="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8" idx="2"/>
              <a:endCxn id="10" idx="0"/>
            </p:cNvCxnSpPr>
            <p:nvPr/>
          </p:nvCxnSpPr>
          <p:spPr bwMode="auto">
            <a:xfrm>
              <a:off x="4267200" y="4114800"/>
              <a:ext cx="0" cy="2286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06279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Synchronization: Pairs vs. Stripes</a:t>
            </a:r>
          </a:p>
        </p:txBody>
      </p:sp>
      <p:sp>
        <p:nvSpPr>
          <p:cNvPr id="1945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Approach 1: turn synchronization into an ordering problem</a:t>
            </a:r>
          </a:p>
          <a:p>
            <a:pPr lvl="1"/>
            <a:r>
              <a:rPr lang="en-US" dirty="0" smtClean="0"/>
              <a:t>Sort keys into correct order of computation</a:t>
            </a:r>
          </a:p>
          <a:p>
            <a:pPr lvl="1"/>
            <a:r>
              <a:rPr lang="en-US" dirty="0" smtClean="0"/>
              <a:t>Partition key space so that each reducer gets the appropriate set of partial results</a:t>
            </a:r>
          </a:p>
          <a:p>
            <a:pPr lvl="1"/>
            <a:r>
              <a:rPr lang="en-US" dirty="0" smtClean="0"/>
              <a:t>Hold state in reducer across multiple key-value pairs to perform computation</a:t>
            </a:r>
          </a:p>
          <a:p>
            <a:pPr lvl="1"/>
            <a:r>
              <a:rPr lang="en-US" dirty="0" smtClean="0"/>
              <a:t>Illustrated by the “pairs” approach</a:t>
            </a:r>
          </a:p>
          <a:p>
            <a:r>
              <a:rPr lang="en-US" dirty="0" smtClean="0"/>
              <a:t>Approach 2: construct data structures that bring partial results together</a:t>
            </a:r>
          </a:p>
          <a:p>
            <a:pPr lvl="1"/>
            <a:r>
              <a:rPr lang="en-US" dirty="0" smtClean="0"/>
              <a:t>Each reducer receives all the data it needs to complete the computation</a:t>
            </a:r>
          </a:p>
          <a:p>
            <a:pPr lvl="1"/>
            <a:r>
              <a:rPr lang="en-US" dirty="0" smtClean="0"/>
              <a:t>Illustrated by the “stripes” approach</a:t>
            </a:r>
          </a:p>
          <a:p>
            <a:endParaRPr lang="en-US" dirty="0" smtClean="0"/>
          </a:p>
        </p:txBody>
      </p:sp>
      <p:sp>
        <p:nvSpPr>
          <p:cNvPr id="4" name="TextBox 3"/>
          <p:cNvSpPr txBox="1"/>
          <p:nvPr/>
        </p:nvSpPr>
        <p:spPr>
          <a:xfrm rot="21269192">
            <a:off x="3518934" y="5203504"/>
            <a:ext cx="3650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Commutative </a:t>
            </a:r>
            <a:r>
              <a:rPr lang="en-US" sz="24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monoids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 rot="21226345">
            <a:off x="5027830" y="2962838"/>
            <a:ext cx="3650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What about this?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0055024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roup 57"/>
          <p:cNvGrpSpPr/>
          <p:nvPr/>
        </p:nvGrpSpPr>
        <p:grpSpPr>
          <a:xfrm>
            <a:off x="1371600" y="1828800"/>
            <a:ext cx="1371600" cy="3352800"/>
            <a:chOff x="152400" y="1905000"/>
            <a:chExt cx="1371600" cy="3352800"/>
          </a:xfrm>
        </p:grpSpPr>
        <p:sp>
          <p:nvSpPr>
            <p:cNvPr id="4" name="Text Box 4"/>
            <p:cNvSpPr txBox="1">
              <a:spLocks noChangeArrowheads="1"/>
            </p:cNvSpPr>
            <p:nvPr/>
          </p:nvSpPr>
          <p:spPr bwMode="auto">
            <a:xfrm>
              <a:off x="304800" y="1905000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5" name="Text Box 4"/>
            <p:cNvSpPr txBox="1">
              <a:spLocks noChangeArrowheads="1"/>
            </p:cNvSpPr>
            <p:nvPr/>
          </p:nvSpPr>
          <p:spPr bwMode="auto">
            <a:xfrm>
              <a:off x="304800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152400" y="3124200"/>
              <a:ext cx="1371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filter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(T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) ⇒ 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Boolean</a:t>
              </a:r>
            </a:p>
          </p:txBody>
        </p:sp>
        <p:cxnSp>
          <p:nvCxnSpPr>
            <p:cNvPr id="16" name="Straight Arrow Connector 15"/>
            <p:cNvCxnSpPr>
              <a:stCxn id="4" idx="2"/>
              <a:endCxn id="12" idx="0"/>
            </p:cNvCxnSpPr>
            <p:nvPr/>
          </p:nvCxnSpPr>
          <p:spPr bwMode="auto">
            <a:xfrm>
              <a:off x="838200" y="2258943"/>
              <a:ext cx="0" cy="8652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12" idx="2"/>
              <a:endCxn id="5" idx="0"/>
            </p:cNvCxnSpPr>
            <p:nvPr/>
          </p:nvCxnSpPr>
          <p:spPr bwMode="auto">
            <a:xfrm>
              <a:off x="8382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>
            <a:off x="381000" y="1295400"/>
            <a:ext cx="1371600" cy="3325743"/>
            <a:chOff x="1676400" y="1932057"/>
            <a:chExt cx="1371600" cy="3325743"/>
          </a:xfrm>
        </p:grpSpPr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1676400" y="3124200"/>
              <a:ext cx="1371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map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(T)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/>
              </a:r>
              <a:b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</a:b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⇒ U</a:t>
              </a:r>
              <a:endParaRPr lang="en-US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24" name="Text Box 4"/>
            <p:cNvSpPr txBox="1">
              <a:spLocks noChangeArrowheads="1"/>
            </p:cNvSpPr>
            <p:nvPr/>
          </p:nvSpPr>
          <p:spPr bwMode="auto">
            <a:xfrm>
              <a:off x="1828800" y="19320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25" name="Straight Arrow Connector 24"/>
            <p:cNvCxnSpPr>
              <a:stCxn id="24" idx="2"/>
              <a:endCxn id="13" idx="0"/>
            </p:cNvCxnSpPr>
            <p:nvPr/>
          </p:nvCxnSpPr>
          <p:spPr bwMode="auto">
            <a:xfrm>
              <a:off x="23622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 Box 4"/>
            <p:cNvSpPr txBox="1">
              <a:spLocks noChangeArrowheads="1"/>
            </p:cNvSpPr>
            <p:nvPr/>
          </p:nvSpPr>
          <p:spPr bwMode="auto">
            <a:xfrm>
              <a:off x="1828800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1" name="Straight Arrow Connector 30"/>
            <p:cNvCxnSpPr>
              <a:stCxn id="13" idx="2"/>
              <a:endCxn id="30" idx="0"/>
            </p:cNvCxnSpPr>
            <p:nvPr/>
          </p:nvCxnSpPr>
          <p:spPr bwMode="auto">
            <a:xfrm>
              <a:off x="23622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0" name="Group 59"/>
          <p:cNvGrpSpPr/>
          <p:nvPr/>
        </p:nvGrpSpPr>
        <p:grpSpPr>
          <a:xfrm>
            <a:off x="2057400" y="1219200"/>
            <a:ext cx="2514600" cy="3325743"/>
            <a:chOff x="3962400" y="1932057"/>
            <a:chExt cx="2514600" cy="3325743"/>
          </a:xfrm>
        </p:grpSpPr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3962400" y="3124200"/>
              <a:ext cx="2514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(T) ⇒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TraversableOnce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[U]</a:t>
              </a:r>
            </a:p>
          </p:txBody>
        </p:sp>
        <p:sp>
          <p:nvSpPr>
            <p:cNvPr id="26" name="Text Box 4"/>
            <p:cNvSpPr txBox="1">
              <a:spLocks noChangeArrowheads="1"/>
            </p:cNvSpPr>
            <p:nvPr/>
          </p:nvSpPr>
          <p:spPr bwMode="auto">
            <a:xfrm>
              <a:off x="4686300" y="19320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27" name="Straight Arrow Connector 26"/>
            <p:cNvCxnSpPr>
              <a:stCxn id="26" idx="2"/>
              <a:endCxn id="14" idx="0"/>
            </p:cNvCxnSpPr>
            <p:nvPr/>
          </p:nvCxnSpPr>
          <p:spPr bwMode="auto">
            <a:xfrm>
              <a:off x="52197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Text Box 4"/>
            <p:cNvSpPr txBox="1">
              <a:spLocks noChangeArrowheads="1"/>
            </p:cNvSpPr>
            <p:nvPr/>
          </p:nvSpPr>
          <p:spPr bwMode="auto">
            <a:xfrm>
              <a:off x="4686300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3" name="Straight Arrow Connector 32"/>
            <p:cNvCxnSpPr>
              <a:stCxn id="14" idx="2"/>
              <a:endCxn id="32" idx="0"/>
            </p:cNvCxnSpPr>
            <p:nvPr/>
          </p:nvCxnSpPr>
          <p:spPr bwMode="auto">
            <a:xfrm>
              <a:off x="52197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1" name="Group 60"/>
          <p:cNvGrpSpPr/>
          <p:nvPr/>
        </p:nvGrpSpPr>
        <p:grpSpPr>
          <a:xfrm>
            <a:off x="2590800" y="1981200"/>
            <a:ext cx="2514600" cy="3325743"/>
            <a:chOff x="6596038" y="1932057"/>
            <a:chExt cx="2514600" cy="3325743"/>
          </a:xfrm>
        </p:grpSpPr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6596038" y="3124200"/>
              <a:ext cx="2514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mapPartitions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(Iterator[T])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/>
              </a:r>
              <a:b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</a:b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⇒ 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Iterator[U]</a:t>
              </a:r>
            </a:p>
          </p:txBody>
        </p:sp>
        <p:sp>
          <p:nvSpPr>
            <p:cNvPr id="28" name="Text Box 4"/>
            <p:cNvSpPr txBox="1">
              <a:spLocks noChangeArrowheads="1"/>
            </p:cNvSpPr>
            <p:nvPr/>
          </p:nvSpPr>
          <p:spPr bwMode="auto">
            <a:xfrm>
              <a:off x="7319938" y="19320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29" name="Straight Arrow Connector 28"/>
            <p:cNvCxnSpPr>
              <a:stCxn id="28" idx="2"/>
              <a:endCxn id="15" idx="0"/>
            </p:cNvCxnSpPr>
            <p:nvPr/>
          </p:nvCxnSpPr>
          <p:spPr bwMode="auto">
            <a:xfrm>
              <a:off x="7853338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Text Box 4"/>
            <p:cNvSpPr txBox="1">
              <a:spLocks noChangeArrowheads="1"/>
            </p:cNvSpPr>
            <p:nvPr/>
          </p:nvSpPr>
          <p:spPr bwMode="auto">
            <a:xfrm>
              <a:off x="7319938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5" name="Straight Arrow Connector 34"/>
            <p:cNvCxnSpPr>
              <a:stCxn id="15" idx="2"/>
              <a:endCxn id="34" idx="0"/>
            </p:cNvCxnSpPr>
            <p:nvPr/>
          </p:nvCxnSpPr>
          <p:spPr bwMode="auto">
            <a:xfrm>
              <a:off x="7853338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>
            <a:off x="3886200" y="1143000"/>
            <a:ext cx="3124200" cy="3325743"/>
            <a:chOff x="76200" y="1932057"/>
            <a:chExt cx="3124200" cy="3325743"/>
          </a:xfrm>
        </p:grpSpPr>
        <p:sp>
          <p:nvSpPr>
            <p:cNvPr id="37" name="Text Box 4"/>
            <p:cNvSpPr txBox="1">
              <a:spLocks noChangeArrowheads="1"/>
            </p:cNvSpPr>
            <p:nvPr/>
          </p:nvSpPr>
          <p:spPr bwMode="auto">
            <a:xfrm>
              <a:off x="6096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38" name="Text Box 4"/>
            <p:cNvSpPr txBox="1">
              <a:spLocks noChangeArrowheads="1"/>
            </p:cNvSpPr>
            <p:nvPr/>
          </p:nvSpPr>
          <p:spPr bwMode="auto">
            <a:xfrm>
              <a:off x="76200" y="4903857"/>
              <a:ext cx="31242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</a:t>
              </a:r>
              <a:r>
                <a:rPr lang="en-US" sz="1700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Iterable</a:t>
              </a:r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[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V])]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39" name="Rectangle 38"/>
            <p:cNvSpPr>
              <a:spLocks noChangeArrowheads="1"/>
            </p:cNvSpPr>
            <p:nvPr/>
          </p:nvSpPr>
          <p:spPr bwMode="auto">
            <a:xfrm>
              <a:off x="6096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groupByKey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40" name="Straight Arrow Connector 39"/>
            <p:cNvCxnSpPr>
              <a:stCxn id="37" idx="2"/>
              <a:endCxn id="39" idx="0"/>
            </p:cNvCxnSpPr>
            <p:nvPr/>
          </p:nvCxnSpPr>
          <p:spPr bwMode="auto">
            <a:xfrm>
              <a:off x="16383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stCxn id="39" idx="2"/>
              <a:endCxn id="38" idx="0"/>
            </p:cNvCxnSpPr>
            <p:nvPr/>
          </p:nvCxnSpPr>
          <p:spPr bwMode="auto">
            <a:xfrm>
              <a:off x="16383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>
            <a:off x="5638800" y="2057400"/>
            <a:ext cx="2057400" cy="3325743"/>
            <a:chOff x="3238500" y="1932057"/>
            <a:chExt cx="2057400" cy="3325743"/>
          </a:xfrm>
        </p:grpSpPr>
        <p:sp>
          <p:nvSpPr>
            <p:cNvPr id="43" name="Rectangle 42"/>
            <p:cNvSpPr>
              <a:spLocks noChangeArrowheads="1"/>
            </p:cNvSpPr>
            <p:nvPr/>
          </p:nvSpPr>
          <p:spPr bwMode="auto">
            <a:xfrm>
              <a:off x="32385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(V, V) ⇒ V</a:t>
              </a:r>
            </a:p>
          </p:txBody>
        </p:sp>
        <p:sp>
          <p:nvSpPr>
            <p:cNvPr id="44" name="Text Box 4"/>
            <p:cNvSpPr txBox="1">
              <a:spLocks noChangeArrowheads="1"/>
            </p:cNvSpPr>
            <p:nvPr/>
          </p:nvSpPr>
          <p:spPr bwMode="auto">
            <a:xfrm>
              <a:off x="32385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45" name="Text Box 4"/>
            <p:cNvSpPr txBox="1">
              <a:spLocks noChangeArrowheads="1"/>
            </p:cNvSpPr>
            <p:nvPr/>
          </p:nvSpPr>
          <p:spPr bwMode="auto">
            <a:xfrm>
              <a:off x="3390900" y="4903857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46" name="Straight Arrow Connector 45"/>
            <p:cNvCxnSpPr>
              <a:stCxn id="44" idx="2"/>
              <a:endCxn id="43" idx="0"/>
            </p:cNvCxnSpPr>
            <p:nvPr/>
          </p:nvCxnSpPr>
          <p:spPr bwMode="auto">
            <a:xfrm>
              <a:off x="42672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>
              <a:stCxn id="43" idx="2"/>
              <a:endCxn id="45" idx="0"/>
            </p:cNvCxnSpPr>
            <p:nvPr/>
          </p:nvCxnSpPr>
          <p:spPr bwMode="auto">
            <a:xfrm>
              <a:off x="42672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6096000" y="1273314"/>
            <a:ext cx="2971800" cy="3325743"/>
            <a:chOff x="5867400" y="1932057"/>
            <a:chExt cx="2971800" cy="3325743"/>
          </a:xfrm>
        </p:grpSpPr>
        <p:sp>
          <p:nvSpPr>
            <p:cNvPr id="49" name="Text Box 4"/>
            <p:cNvSpPr txBox="1">
              <a:spLocks noChangeArrowheads="1"/>
            </p:cNvSpPr>
            <p:nvPr/>
          </p:nvSpPr>
          <p:spPr bwMode="auto">
            <a:xfrm>
              <a:off x="63246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50" name="Rectangle 49"/>
            <p:cNvSpPr>
              <a:spLocks noChangeArrowheads="1"/>
            </p:cNvSpPr>
            <p:nvPr/>
          </p:nvSpPr>
          <p:spPr bwMode="auto">
            <a:xfrm>
              <a:off x="5867400" y="3124200"/>
              <a:ext cx="29718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>
                  <a:solidFill>
                    <a:schemeClr val="bg2"/>
                  </a:solidFill>
                  <a:latin typeface="Gill Sans"/>
                  <a:cs typeface="Gill Sans"/>
                </a:rPr>
                <a:t>aggregateByKey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seqOp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V) ⇒ U,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combOp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U) ⇒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U</a:t>
              </a:r>
              <a:endParaRPr lang="en-US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51" name="Text Box 4"/>
            <p:cNvSpPr txBox="1">
              <a:spLocks noChangeArrowheads="1"/>
            </p:cNvSpPr>
            <p:nvPr/>
          </p:nvSpPr>
          <p:spPr bwMode="auto">
            <a:xfrm>
              <a:off x="6477000" y="4903857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U)]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52" name="Straight Arrow Connector 51"/>
            <p:cNvCxnSpPr>
              <a:stCxn id="49" idx="2"/>
              <a:endCxn id="50" idx="0"/>
            </p:cNvCxnSpPr>
            <p:nvPr/>
          </p:nvCxnSpPr>
          <p:spPr bwMode="auto">
            <a:xfrm>
              <a:off x="73533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>
              <a:stCxn id="50" idx="2"/>
              <a:endCxn id="51" idx="0"/>
            </p:cNvCxnSpPr>
            <p:nvPr/>
          </p:nvCxnSpPr>
          <p:spPr bwMode="auto">
            <a:xfrm>
              <a:off x="73533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/>
          <p:cNvGrpSpPr/>
          <p:nvPr/>
        </p:nvGrpSpPr>
        <p:grpSpPr>
          <a:xfrm>
            <a:off x="609600" y="3456057"/>
            <a:ext cx="3733800" cy="3325743"/>
            <a:chOff x="381000" y="1932057"/>
            <a:chExt cx="3733800" cy="3325743"/>
          </a:xfrm>
        </p:grpSpPr>
        <p:sp>
          <p:nvSpPr>
            <p:cNvPr id="55" name="Text Box 4"/>
            <p:cNvSpPr txBox="1">
              <a:spLocks noChangeArrowheads="1"/>
            </p:cNvSpPr>
            <p:nvPr/>
          </p:nvSpPr>
          <p:spPr bwMode="auto">
            <a:xfrm>
              <a:off x="1409700" y="1932057"/>
              <a:ext cx="1676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</a:p>
          </p:txBody>
        </p:sp>
        <p:sp>
          <p:nvSpPr>
            <p:cNvPr id="56" name="Text Box 4"/>
            <p:cNvSpPr txBox="1">
              <a:spLocks noChangeArrowheads="1"/>
            </p:cNvSpPr>
            <p:nvPr/>
          </p:nvSpPr>
          <p:spPr bwMode="auto">
            <a:xfrm>
              <a:off x="381000" y="4903857"/>
              <a:ext cx="3733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</a:p>
          </p:txBody>
        </p:sp>
        <p:sp>
          <p:nvSpPr>
            <p:cNvPr id="57" name="Rectangle 56"/>
            <p:cNvSpPr>
              <a:spLocks noChangeArrowheads="1"/>
            </p:cNvSpPr>
            <p:nvPr/>
          </p:nvSpPr>
          <p:spPr bwMode="auto">
            <a:xfrm>
              <a:off x="1676400" y="3124200"/>
              <a:ext cx="11430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sort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62" name="Straight Arrow Connector 61"/>
            <p:cNvCxnSpPr>
              <a:stCxn id="57" idx="2"/>
              <a:endCxn id="56" idx="0"/>
            </p:cNvCxnSpPr>
            <p:nvPr/>
          </p:nvCxnSpPr>
          <p:spPr bwMode="auto">
            <a:xfrm>
              <a:off x="22479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>
              <a:stCxn id="55" idx="2"/>
              <a:endCxn id="57" idx="0"/>
            </p:cNvCxnSpPr>
            <p:nvPr/>
          </p:nvCxnSpPr>
          <p:spPr bwMode="auto">
            <a:xfrm>
              <a:off x="22479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/>
        </p:nvGrpSpPr>
        <p:grpSpPr>
          <a:xfrm>
            <a:off x="3352800" y="3532257"/>
            <a:ext cx="3886200" cy="3325743"/>
            <a:chOff x="457200" y="1932057"/>
            <a:chExt cx="3886200" cy="3325743"/>
          </a:xfrm>
        </p:grpSpPr>
        <p:sp>
          <p:nvSpPr>
            <p:cNvPr id="66" name="Rectangle 65"/>
            <p:cNvSpPr>
              <a:spLocks noChangeArrowheads="1"/>
            </p:cNvSpPr>
            <p:nvPr/>
          </p:nvSpPr>
          <p:spPr bwMode="auto">
            <a:xfrm>
              <a:off x="1295400" y="3505200"/>
              <a:ext cx="2057400" cy="609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join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67" name="Text Box 4"/>
            <p:cNvSpPr txBox="1">
              <a:spLocks noChangeArrowheads="1"/>
            </p:cNvSpPr>
            <p:nvPr/>
          </p:nvSpPr>
          <p:spPr bwMode="auto">
            <a:xfrm>
              <a:off x="533400" y="1932057"/>
              <a:ext cx="1676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68" name="Text Box 4"/>
            <p:cNvSpPr txBox="1">
              <a:spLocks noChangeArrowheads="1"/>
            </p:cNvSpPr>
            <p:nvPr/>
          </p:nvSpPr>
          <p:spPr bwMode="auto">
            <a:xfrm>
              <a:off x="457200" y="4903857"/>
              <a:ext cx="3733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(V, W))]</a:t>
              </a:r>
            </a:p>
          </p:txBody>
        </p:sp>
        <p:sp>
          <p:nvSpPr>
            <p:cNvPr id="69" name="Text Box 4"/>
            <p:cNvSpPr txBox="1">
              <a:spLocks noChangeArrowheads="1"/>
            </p:cNvSpPr>
            <p:nvPr/>
          </p:nvSpPr>
          <p:spPr bwMode="auto">
            <a:xfrm>
              <a:off x="22860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W)]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70" name="Straight Arrow Connector 69"/>
            <p:cNvCxnSpPr>
              <a:endCxn id="68" idx="0"/>
            </p:cNvCxnSpPr>
            <p:nvPr/>
          </p:nvCxnSpPr>
          <p:spPr bwMode="auto">
            <a:xfrm>
              <a:off x="23241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Elbow Connector 70"/>
            <p:cNvCxnSpPr>
              <a:stCxn id="67" idx="2"/>
            </p:cNvCxnSpPr>
            <p:nvPr/>
          </p:nvCxnSpPr>
          <p:spPr bwMode="auto">
            <a:xfrm rot="16200000" flipH="1">
              <a:off x="1238250" y="2419350"/>
              <a:ext cx="1219200" cy="9525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Elbow Connector 71"/>
            <p:cNvCxnSpPr>
              <a:stCxn id="69" idx="2"/>
            </p:cNvCxnSpPr>
            <p:nvPr/>
          </p:nvCxnSpPr>
          <p:spPr bwMode="auto">
            <a:xfrm rot="5400000">
              <a:off x="2209800" y="2400300"/>
              <a:ext cx="1219200" cy="9906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3" name="Group 72"/>
          <p:cNvGrpSpPr/>
          <p:nvPr/>
        </p:nvGrpSpPr>
        <p:grpSpPr>
          <a:xfrm>
            <a:off x="4572000" y="3227457"/>
            <a:ext cx="4953000" cy="3325743"/>
            <a:chOff x="4114800" y="1932057"/>
            <a:chExt cx="4953000" cy="3325743"/>
          </a:xfrm>
        </p:grpSpPr>
        <p:sp>
          <p:nvSpPr>
            <p:cNvPr id="74" name="Text Box 4"/>
            <p:cNvSpPr txBox="1">
              <a:spLocks noChangeArrowheads="1"/>
            </p:cNvSpPr>
            <p:nvPr/>
          </p:nvSpPr>
          <p:spPr bwMode="auto">
            <a:xfrm>
              <a:off x="4800600" y="1932057"/>
              <a:ext cx="1676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75" name="Text Box 4"/>
            <p:cNvSpPr txBox="1">
              <a:spLocks noChangeArrowheads="1"/>
            </p:cNvSpPr>
            <p:nvPr/>
          </p:nvSpPr>
          <p:spPr bwMode="auto">
            <a:xfrm>
              <a:off x="4114800" y="4903857"/>
              <a:ext cx="49530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(</a:t>
              </a:r>
              <a:r>
                <a:rPr lang="en-US" sz="1700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Iterable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[V], </a:t>
              </a:r>
              <a:r>
                <a:rPr lang="en-US" sz="1700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Iterable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[</a:t>
              </a:r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W]))]</a:t>
              </a:r>
            </a:p>
          </p:txBody>
        </p:sp>
        <p:sp>
          <p:nvSpPr>
            <p:cNvPr id="76" name="Rectangle 75"/>
            <p:cNvSpPr>
              <a:spLocks noChangeArrowheads="1"/>
            </p:cNvSpPr>
            <p:nvPr/>
          </p:nvSpPr>
          <p:spPr bwMode="auto">
            <a:xfrm>
              <a:off x="5562600" y="3505200"/>
              <a:ext cx="2057400" cy="609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cogroup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7" name="Text Box 4"/>
            <p:cNvSpPr txBox="1">
              <a:spLocks noChangeArrowheads="1"/>
            </p:cNvSpPr>
            <p:nvPr/>
          </p:nvSpPr>
          <p:spPr bwMode="auto">
            <a:xfrm>
              <a:off x="65532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W)]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78" name="Straight Arrow Connector 77"/>
            <p:cNvCxnSpPr>
              <a:stCxn id="76" idx="2"/>
              <a:endCxn id="75" idx="0"/>
            </p:cNvCxnSpPr>
            <p:nvPr/>
          </p:nvCxnSpPr>
          <p:spPr bwMode="auto">
            <a:xfrm>
              <a:off x="65913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Elbow Connector 78"/>
            <p:cNvCxnSpPr>
              <a:stCxn id="74" idx="2"/>
              <a:endCxn id="76" idx="0"/>
            </p:cNvCxnSpPr>
            <p:nvPr/>
          </p:nvCxnSpPr>
          <p:spPr bwMode="auto">
            <a:xfrm rot="16200000" flipH="1">
              <a:off x="5505450" y="2419350"/>
              <a:ext cx="1219200" cy="9525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Elbow Connector 79"/>
            <p:cNvCxnSpPr>
              <a:stCxn id="77" idx="2"/>
              <a:endCxn id="76" idx="0"/>
            </p:cNvCxnSpPr>
            <p:nvPr/>
          </p:nvCxnSpPr>
          <p:spPr bwMode="auto">
            <a:xfrm rot="5400000">
              <a:off x="6477000" y="2400300"/>
              <a:ext cx="1219200" cy="9906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1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7375495" y="5638800"/>
            <a:ext cx="1539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And more!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289273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4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6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0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80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f(B|A): “Pairs” </a:t>
            </a:r>
          </a:p>
        </p:txBody>
      </p:sp>
      <p:sp>
        <p:nvSpPr>
          <p:cNvPr id="1741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For this to work:</a:t>
            </a:r>
          </a:p>
          <a:p>
            <a:pPr lvl="1"/>
            <a:r>
              <a:rPr lang="en-US" dirty="0" smtClean="0"/>
              <a:t>Must emit extra (a, *) for every </a:t>
            </a:r>
            <a:r>
              <a:rPr lang="en-US" dirty="0" err="1" smtClean="0"/>
              <a:t>b</a:t>
            </a:r>
            <a:r>
              <a:rPr lang="en-US" baseline="-25000" dirty="0" err="1" smtClean="0"/>
              <a:t>n</a:t>
            </a:r>
            <a:r>
              <a:rPr lang="en-US" dirty="0" smtClean="0"/>
              <a:t> in </a:t>
            </a:r>
            <a:r>
              <a:rPr lang="en-US" dirty="0" err="1" smtClean="0"/>
              <a:t>mapper</a:t>
            </a:r>
            <a:endParaRPr lang="en-US" dirty="0" smtClean="0"/>
          </a:p>
          <a:p>
            <a:pPr lvl="1"/>
            <a:r>
              <a:rPr lang="en-US" dirty="0" smtClean="0"/>
              <a:t>Must make sure all </a:t>
            </a:r>
            <a:r>
              <a:rPr lang="en-US" dirty="0" err="1" smtClean="0"/>
              <a:t>a’s</a:t>
            </a:r>
            <a:r>
              <a:rPr lang="en-US" dirty="0" smtClean="0"/>
              <a:t> get sent to same reducer (use </a:t>
            </a:r>
            <a:r>
              <a:rPr lang="en-US" dirty="0" err="1" smtClean="0"/>
              <a:t>partitioner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Must make sure (a, *) comes first (define sort order)</a:t>
            </a:r>
          </a:p>
          <a:p>
            <a:pPr lvl="1"/>
            <a:r>
              <a:rPr lang="en-US" dirty="0" smtClean="0"/>
              <a:t>Must hold state in reducer across different key-value pairs</a:t>
            </a:r>
          </a:p>
        </p:txBody>
      </p:sp>
      <p:sp>
        <p:nvSpPr>
          <p:cNvPr id="17412" name="TextBox 3"/>
          <p:cNvSpPr txBox="1">
            <a:spLocks noChangeArrowheads="1"/>
          </p:cNvSpPr>
          <p:nvPr/>
        </p:nvSpPr>
        <p:spPr bwMode="auto">
          <a:xfrm>
            <a:off x="1143000" y="2559050"/>
            <a:ext cx="1628775" cy="1631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>
                <a:solidFill>
                  <a:schemeClr val="bg1"/>
                </a:solidFill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</a:rPr>
              <a:t>1</a:t>
            </a:r>
            <a:r>
              <a:rPr lang="en-US" sz="2000" b="0">
                <a:solidFill>
                  <a:schemeClr val="bg1"/>
                </a:solidFill>
              </a:rPr>
              <a:t>) → 3 </a:t>
            </a:r>
          </a:p>
          <a:p>
            <a:r>
              <a:rPr lang="en-US" sz="2000" b="0">
                <a:solidFill>
                  <a:schemeClr val="bg1"/>
                </a:solidFill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</a:rPr>
              <a:t>2</a:t>
            </a:r>
            <a:r>
              <a:rPr lang="en-US" sz="2000" b="0">
                <a:solidFill>
                  <a:schemeClr val="bg1"/>
                </a:solidFill>
              </a:rPr>
              <a:t>) → 12 </a:t>
            </a:r>
          </a:p>
          <a:p>
            <a:r>
              <a:rPr lang="en-US" sz="2000" b="0">
                <a:solidFill>
                  <a:schemeClr val="bg1"/>
                </a:solidFill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</a:rPr>
              <a:t>3</a:t>
            </a:r>
            <a:r>
              <a:rPr lang="en-US" sz="2000" b="0">
                <a:solidFill>
                  <a:schemeClr val="bg1"/>
                </a:solidFill>
              </a:rPr>
              <a:t>) → 7</a:t>
            </a:r>
          </a:p>
          <a:p>
            <a:r>
              <a:rPr lang="en-US" sz="2000" b="0">
                <a:solidFill>
                  <a:schemeClr val="bg1"/>
                </a:solidFill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</a:rPr>
              <a:t>4</a:t>
            </a:r>
            <a:r>
              <a:rPr lang="en-US" sz="2000" b="0">
                <a:solidFill>
                  <a:schemeClr val="bg1"/>
                </a:solidFill>
              </a:rPr>
              <a:t>) → 1 </a:t>
            </a:r>
          </a:p>
          <a:p>
            <a:r>
              <a:rPr lang="en-US" sz="2000" b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17413" name="Right Arrow 4"/>
          <p:cNvSpPr>
            <a:spLocks noChangeArrowheads="1"/>
          </p:cNvSpPr>
          <p:nvPr/>
        </p:nvSpPr>
        <p:spPr bwMode="auto">
          <a:xfrm>
            <a:off x="3429000" y="2971800"/>
            <a:ext cx="914400" cy="381000"/>
          </a:xfrm>
          <a:prstGeom prst="rightArrow">
            <a:avLst>
              <a:gd name="adj1" fmla="val 50000"/>
              <a:gd name="adj2" fmla="val 50000"/>
            </a:avLst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7414" name="TextBox 6"/>
          <p:cNvSpPr txBox="1">
            <a:spLocks noChangeArrowheads="1"/>
          </p:cNvSpPr>
          <p:nvPr/>
        </p:nvSpPr>
        <p:spPr bwMode="ltGray">
          <a:xfrm>
            <a:off x="1143000" y="2133600"/>
            <a:ext cx="1490663" cy="40005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</a:rPr>
              <a:t>(a, *) → 32 </a:t>
            </a:r>
          </a:p>
        </p:txBody>
      </p:sp>
      <p:sp>
        <p:nvSpPr>
          <p:cNvPr id="17415" name="TextBox 7"/>
          <p:cNvSpPr txBox="1">
            <a:spLocks noChangeArrowheads="1"/>
          </p:cNvSpPr>
          <p:nvPr/>
        </p:nvSpPr>
        <p:spPr bwMode="auto">
          <a:xfrm>
            <a:off x="4848225" y="2559050"/>
            <a:ext cx="2055813" cy="16319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>
                <a:solidFill>
                  <a:schemeClr val="bg1"/>
                </a:solidFill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</a:rPr>
              <a:t>1</a:t>
            </a:r>
            <a:r>
              <a:rPr lang="en-US" sz="2000" b="0">
                <a:solidFill>
                  <a:schemeClr val="bg1"/>
                </a:solidFill>
              </a:rPr>
              <a:t>) → 3 / 32 </a:t>
            </a:r>
          </a:p>
          <a:p>
            <a:r>
              <a:rPr lang="en-US" sz="2000" b="0">
                <a:solidFill>
                  <a:schemeClr val="bg1"/>
                </a:solidFill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</a:rPr>
              <a:t>2</a:t>
            </a:r>
            <a:r>
              <a:rPr lang="en-US" sz="2000" b="0">
                <a:solidFill>
                  <a:schemeClr val="bg1"/>
                </a:solidFill>
              </a:rPr>
              <a:t>) → 12 / 32</a:t>
            </a:r>
          </a:p>
          <a:p>
            <a:r>
              <a:rPr lang="en-US" sz="2000" b="0">
                <a:solidFill>
                  <a:schemeClr val="bg1"/>
                </a:solidFill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</a:rPr>
              <a:t>3</a:t>
            </a:r>
            <a:r>
              <a:rPr lang="en-US" sz="2000" b="0">
                <a:solidFill>
                  <a:schemeClr val="bg1"/>
                </a:solidFill>
              </a:rPr>
              <a:t>) → 7 / 32</a:t>
            </a:r>
          </a:p>
          <a:p>
            <a:r>
              <a:rPr lang="en-US" sz="2000" b="0">
                <a:solidFill>
                  <a:schemeClr val="bg1"/>
                </a:solidFill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</a:rPr>
              <a:t>4</a:t>
            </a:r>
            <a:r>
              <a:rPr lang="en-US" sz="2000" b="0">
                <a:solidFill>
                  <a:schemeClr val="bg1"/>
                </a:solidFill>
              </a:rPr>
              <a:t>) → 1 / 32</a:t>
            </a:r>
          </a:p>
          <a:p>
            <a:r>
              <a:rPr lang="en-US" sz="2000" b="0">
                <a:solidFill>
                  <a:schemeClr val="bg1"/>
                </a:solidFill>
              </a:rPr>
              <a:t>…</a:t>
            </a:r>
          </a:p>
        </p:txBody>
      </p:sp>
      <p:sp>
        <p:nvSpPr>
          <p:cNvPr id="17416" name="TextBox 8"/>
          <p:cNvSpPr txBox="1">
            <a:spLocks noChangeArrowheads="1"/>
          </p:cNvSpPr>
          <p:nvPr/>
        </p:nvSpPr>
        <p:spPr bwMode="auto">
          <a:xfrm>
            <a:off x="2743200" y="2176463"/>
            <a:ext cx="3709988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Reducer holds this value in memory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143000"/>
            <a:ext cx="4889500" cy="736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958809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f142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54217">
            <a:off x="635365" y="812874"/>
            <a:ext cx="3804486" cy="5257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876800" y="2133600"/>
            <a:ext cx="3505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Two superpowers: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29200" y="3048000"/>
            <a:ext cx="3505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Associativity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29200" y="3453824"/>
            <a:ext cx="3505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Commutativity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29200" y="3881735"/>
            <a:ext cx="3505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(sorting)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8662942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Because you can’t avoid this…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cxnSp>
        <p:nvCxnSpPr>
          <p:cNvPr id="6" name="Straight Arrow Connector 5"/>
          <p:cNvCxnSpPr>
            <a:stCxn id="20" idx="2"/>
            <a:endCxn id="13" idx="0"/>
          </p:cNvCxnSpPr>
          <p:nvPr/>
        </p:nvCxnSpPr>
        <p:spPr bwMode="auto">
          <a:xfrm>
            <a:off x="30099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20" idx="2"/>
            <a:endCxn id="11" idx="0"/>
          </p:cNvCxnSpPr>
          <p:nvPr/>
        </p:nvCxnSpPr>
        <p:spPr bwMode="auto">
          <a:xfrm>
            <a:off x="3009900" y="3429000"/>
            <a:ext cx="31242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19" idx="2"/>
            <a:endCxn id="13" idx="0"/>
          </p:cNvCxnSpPr>
          <p:nvPr/>
        </p:nvCxnSpPr>
        <p:spPr bwMode="auto">
          <a:xfrm flipH="1">
            <a:off x="3009900" y="3429000"/>
            <a:ext cx="12954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19" idx="2"/>
            <a:endCxn id="11" idx="0"/>
          </p:cNvCxnSpPr>
          <p:nvPr/>
        </p:nvCxnSpPr>
        <p:spPr bwMode="auto">
          <a:xfrm>
            <a:off x="4305300" y="3429000"/>
            <a:ext cx="18288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18" idx="2"/>
            <a:endCxn id="12" idx="0"/>
          </p:cNvCxnSpPr>
          <p:nvPr/>
        </p:nvCxnSpPr>
        <p:spPr bwMode="auto">
          <a:xfrm flipH="1">
            <a:off x="4305300" y="3429000"/>
            <a:ext cx="18288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5626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37338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24384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cxnSp>
        <p:nvCxnSpPr>
          <p:cNvPr id="14" name="Straight Arrow Connector 13"/>
          <p:cNvCxnSpPr>
            <a:stCxn id="20" idx="2"/>
            <a:endCxn id="12" idx="0"/>
          </p:cNvCxnSpPr>
          <p:nvPr/>
        </p:nvCxnSpPr>
        <p:spPr bwMode="auto">
          <a:xfrm>
            <a:off x="3009900" y="3429000"/>
            <a:ext cx="12954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9" idx="2"/>
            <a:endCxn id="12" idx="0"/>
          </p:cNvCxnSpPr>
          <p:nvPr/>
        </p:nvCxnSpPr>
        <p:spPr bwMode="auto">
          <a:xfrm>
            <a:off x="43053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8" idx="2"/>
            <a:endCxn id="13" idx="0"/>
          </p:cNvCxnSpPr>
          <p:nvPr/>
        </p:nvCxnSpPr>
        <p:spPr bwMode="auto">
          <a:xfrm flipH="1">
            <a:off x="3009900" y="3429000"/>
            <a:ext cx="31242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8" idx="2"/>
            <a:endCxn id="11" idx="0"/>
          </p:cNvCxnSpPr>
          <p:nvPr/>
        </p:nvCxnSpPr>
        <p:spPr bwMode="auto">
          <a:xfrm>
            <a:off x="61341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55626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37338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24384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029200" y="29718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029200" y="43858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0" y="5558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And sort-based shuffling is pretty efficient!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310485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RY_01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5572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Google</a:t>
            </a:r>
            <a:endParaRPr lang="en-US" sz="1000" b="0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0" y="1625024"/>
            <a:ext cx="91440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FFFFFF"/>
                </a:solidFill>
                <a:latin typeface="Gill Sans"/>
                <a:cs typeface="Gill Sans"/>
              </a:rPr>
              <a:t>The datacenter </a:t>
            </a:r>
            <a:r>
              <a:rPr lang="en-US" sz="3200" b="0" i="1" dirty="0" smtClean="0">
                <a:solidFill>
                  <a:srgbClr val="FFFFFF"/>
                </a:solidFill>
                <a:latin typeface="Gill Sans"/>
                <a:cs typeface="Gill Sans"/>
              </a:rPr>
              <a:t>is</a:t>
            </a:r>
            <a:r>
              <a:rPr lang="en-US" sz="3200" b="0" dirty="0" smtClean="0">
                <a:solidFill>
                  <a:srgbClr val="FFFFFF"/>
                </a:solidFill>
                <a:latin typeface="Gill Sans"/>
                <a:cs typeface="Gill Sans"/>
              </a:rPr>
              <a:t> the computer!</a:t>
            </a:r>
            <a:endParaRPr lang="en-US" sz="32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2057400" y="2209800"/>
            <a:ext cx="50292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FFFFFF"/>
                </a:solidFill>
                <a:latin typeface="Gill Sans"/>
                <a:cs typeface="Gill Sans"/>
              </a:rPr>
              <a:t>What’s the instruction set?</a:t>
            </a:r>
            <a:endParaRPr lang="en-US" sz="32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8659711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Juglans_regia_Echte_Walnussfrucht_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33800" y="2750403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FFFF"/>
                </a:solidFill>
                <a:latin typeface="Gill Sans"/>
                <a:cs typeface="Gill Sans"/>
              </a:rPr>
              <a:t>Exploit associativity and </a:t>
            </a:r>
            <a:r>
              <a:rPr lang="en-US" sz="2400" b="0" dirty="0" err="1" smtClean="0">
                <a:solidFill>
                  <a:srgbClr val="FFFFFF"/>
                </a:solidFill>
                <a:latin typeface="Gill Sans"/>
                <a:cs typeface="Gill Sans"/>
              </a:rPr>
              <a:t>commutativity</a:t>
            </a:r>
            <a:r>
              <a:rPr lang="en-US" sz="2400" b="0" dirty="0" smtClean="0">
                <a:solidFill>
                  <a:srgbClr val="FFFFFF"/>
                </a:solidFill>
                <a:latin typeface="Gill Sans"/>
                <a:cs typeface="Gill Sans"/>
              </a:rPr>
              <a:t> via commutative </a:t>
            </a:r>
            <a:r>
              <a:rPr lang="en-US" sz="2400" b="0" dirty="0" err="1" smtClean="0">
                <a:solidFill>
                  <a:srgbClr val="FFFFFF"/>
                </a:solidFill>
                <a:latin typeface="Gill Sans"/>
                <a:cs typeface="Gill Sans"/>
              </a:rPr>
              <a:t>monoids</a:t>
            </a:r>
            <a:r>
              <a:rPr lang="en-US" sz="2400" b="0" dirty="0" smtClean="0">
                <a:solidFill>
                  <a:srgbClr val="FFFFFF"/>
                </a:solidFill>
                <a:latin typeface="Gill Sans"/>
                <a:cs typeface="Gill Sans"/>
              </a:rPr>
              <a:t> (if you can)</a:t>
            </a:r>
            <a:endParaRPr lang="en-US" sz="24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533400" y="228600"/>
            <a:ext cx="6477000" cy="685800"/>
          </a:xfrm>
          <a:prstGeom prst="rect">
            <a:avLst/>
          </a:prstGeom>
        </p:spPr>
        <p:txBody>
          <a:bodyPr/>
          <a:lstStyle/>
          <a:p>
            <a:pPr marL="0" marR="0" lvl="0" indent="0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latin typeface="Gill Sans"/>
                <a:ea typeface="+mj-ea"/>
                <a:cs typeface="Gill Sans"/>
              </a:rPr>
              <a:t>Algorithm design in a nutshell…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10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</a:t>
            </a:r>
            <a:r>
              <a:rPr lang="en-US" sz="1000" b="0" dirty="0" smtClean="0">
                <a:solidFill>
                  <a:srgbClr val="FFFFFF"/>
                </a:solidFill>
              </a:rPr>
              <a:t>(Walnut)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33800" y="3969603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FFFF"/>
                </a:solidFill>
                <a:latin typeface="Gill Sans"/>
                <a:cs typeface="Gill Sans"/>
              </a:rPr>
              <a:t>Exploit framework-based sorting to sequence computations (if you can’t)</a:t>
            </a:r>
            <a:endParaRPr lang="en-US" sz="24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316988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533400" y="5867400"/>
            <a:ext cx="102108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0" kern="0" dirty="0" smtClean="0">
                <a:latin typeface="Gill Sans"/>
                <a:ea typeface="+mj-ea"/>
                <a:cs typeface="Gill Sans"/>
              </a:rPr>
              <a:t>Remember: </a:t>
            </a:r>
            <a:r>
              <a:rPr lang="en-US" sz="2800" b="0" kern="0" dirty="0" smtClean="0">
                <a:latin typeface="Gill Sans"/>
                <a:ea typeface="+mj-ea"/>
                <a:cs typeface="Gill Sans"/>
              </a:rPr>
              <a:t>Assignment 2 </a:t>
            </a:r>
            <a:r>
              <a:rPr lang="en-US" sz="2800" b="0" kern="0" dirty="0" smtClean="0">
                <a:latin typeface="Gill Sans"/>
                <a:ea typeface="+mj-ea"/>
                <a:cs typeface="Gill Sans"/>
              </a:rPr>
              <a:t>due next Tuesday at 8:30am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6110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0" y="25908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What’s an RDD?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31242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Resilient Distributed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Dataset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(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RDD)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962400" y="3657600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= partitioned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133600" y="3657600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= immutable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3400" y="4629090"/>
            <a:ext cx="487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Wait, so how do you actually do anything?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62000" y="4953000"/>
            <a:ext cx="487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Developers define </a:t>
            </a:r>
            <a:r>
              <a:rPr lang="en-US" sz="2000" b="0" i="1" dirty="0" smtClean="0">
                <a:solidFill>
                  <a:schemeClr val="bg1"/>
                </a:solidFill>
                <a:latin typeface="Gill Sans"/>
                <a:cs typeface="Gill Sans"/>
              </a:rPr>
              <a:t>transformations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 on RDDs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62000" y="5238690"/>
            <a:ext cx="487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Framework keeps track of lineage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52806415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8" grpId="0"/>
      <p:bldP spid="10" grpId="0"/>
      <p:bldP spid="12" grpId="0"/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Word Count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71600" y="2789872"/>
            <a:ext cx="7010400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sc.textFile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args.input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()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flatMap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(line =&gt; tokenize(line))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>
                <a:solidFill>
                  <a:srgbClr val="FF0000"/>
                </a:solidFill>
                <a:latin typeface="Andale Mono"/>
                <a:cs typeface="Andale Mono"/>
              </a:rPr>
              <a:t>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(word =&gt; (word, 1))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reduceByKey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(_ + _)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saveAsTextFile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args.output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</p:txBody>
      </p:sp>
    </p:spTree>
    <p:extLst>
      <p:ext uri="{BB962C8B-B14F-4D97-AF65-F5344CB8AC3E}">
        <p14:creationId xmlns:p14="http://schemas.microsoft.com/office/powerpoint/2010/main" val="41274785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RDD Lifecycle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2730195" y="3200400"/>
            <a:ext cx="19812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RDD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4" name="Circular Arrow 3"/>
          <p:cNvSpPr/>
          <p:nvPr/>
        </p:nvSpPr>
        <p:spPr bwMode="auto">
          <a:xfrm rot="20076741">
            <a:off x="1495902" y="2399061"/>
            <a:ext cx="2124837" cy="212483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4316658"/>
              <a:gd name="adj5" fmla="val 12500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Right Arrow 9"/>
          <p:cNvSpPr/>
          <p:nvPr/>
        </p:nvSpPr>
        <p:spPr bwMode="auto">
          <a:xfrm>
            <a:off x="4939995" y="3200400"/>
            <a:ext cx="1295400" cy="6096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19200" y="1981200"/>
            <a:ext cx="2514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Transformation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343400" y="3729335"/>
            <a:ext cx="2514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Action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1000" y="4953000"/>
            <a:ext cx="381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Transformations are lazy:</a:t>
            </a:r>
          </a:p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Framework keeps track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of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lineage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105400" y="4953000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Actions trigger actual execution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6463995" y="2895600"/>
            <a:ext cx="1537005" cy="1528465"/>
            <a:chOff x="6463995" y="2895600"/>
            <a:chExt cx="1537005" cy="1528465"/>
          </a:xfrm>
        </p:grpSpPr>
        <p:sp>
          <p:nvSpPr>
            <p:cNvPr id="5" name="Oval 4"/>
            <p:cNvSpPr/>
            <p:nvPr/>
          </p:nvSpPr>
          <p:spPr bwMode="auto">
            <a:xfrm>
              <a:off x="6463995" y="2895600"/>
              <a:ext cx="685800" cy="685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" name="Oval 6"/>
            <p:cNvSpPr/>
            <p:nvPr/>
          </p:nvSpPr>
          <p:spPr bwMode="auto">
            <a:xfrm>
              <a:off x="6616395" y="3048000"/>
              <a:ext cx="685800" cy="685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6768795" y="3200400"/>
              <a:ext cx="685800" cy="685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9" name="Oval 8"/>
            <p:cNvSpPr/>
            <p:nvPr/>
          </p:nvSpPr>
          <p:spPr bwMode="auto">
            <a:xfrm>
              <a:off x="6921195" y="3352800"/>
              <a:ext cx="685800" cy="685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629400" y="3962400"/>
              <a:ext cx="13716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values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918217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0" grpId="0" animBg="1"/>
      <p:bldP spid="11" grpId="0"/>
      <p:bldP spid="12" grpId="0"/>
      <p:bldP spid="13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Word Count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71600" y="2789872"/>
            <a:ext cx="7010400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sc.textFile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args.input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  <a:p>
            <a:endParaRPr lang="en-US" sz="1800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a =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textFile.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flatMap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(line =&gt;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line.split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(" "))</a:t>
            </a:r>
          </a:p>
          <a:p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b =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a.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(word =&gt; (word, 1))</a:t>
            </a:r>
          </a:p>
          <a:p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c =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b.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reduceByKey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(_ + _)</a:t>
            </a:r>
          </a:p>
          <a:p>
            <a:endParaRPr lang="en-US" sz="1800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c.saveAsTextFile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args.output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28600" y="1838980"/>
            <a:ext cx="1219200" cy="2231885"/>
            <a:chOff x="228600" y="1838980"/>
            <a:chExt cx="1219200" cy="2231885"/>
          </a:xfrm>
        </p:grpSpPr>
        <p:sp>
          <p:nvSpPr>
            <p:cNvPr id="7" name="TextBox 6"/>
            <p:cNvSpPr txBox="1"/>
            <p:nvPr/>
          </p:nvSpPr>
          <p:spPr>
            <a:xfrm>
              <a:off x="228600" y="1838980"/>
              <a:ext cx="1219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RDDs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21" name="Elbow Connector 20"/>
            <p:cNvCxnSpPr>
              <a:stCxn id="7" idx="2"/>
            </p:cNvCxnSpPr>
            <p:nvPr/>
          </p:nvCxnSpPr>
          <p:spPr bwMode="auto">
            <a:xfrm rot="16200000" flipH="1">
              <a:off x="753190" y="2385655"/>
              <a:ext cx="703421" cy="5334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Elbow Connector 26"/>
            <p:cNvCxnSpPr>
              <a:stCxn id="7" idx="2"/>
            </p:cNvCxnSpPr>
            <p:nvPr/>
          </p:nvCxnSpPr>
          <p:spPr bwMode="auto">
            <a:xfrm rot="16200000" flipH="1">
              <a:off x="480656" y="2658189"/>
              <a:ext cx="1248489" cy="5334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Elbow Connector 29"/>
            <p:cNvCxnSpPr>
              <a:stCxn id="7" idx="2"/>
            </p:cNvCxnSpPr>
            <p:nvPr/>
          </p:nvCxnSpPr>
          <p:spPr bwMode="auto">
            <a:xfrm rot="16200000" flipH="1">
              <a:off x="350223" y="2788622"/>
              <a:ext cx="1509355" cy="5334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Elbow Connector 32"/>
            <p:cNvCxnSpPr>
              <a:stCxn id="7" idx="2"/>
            </p:cNvCxnSpPr>
            <p:nvPr/>
          </p:nvCxnSpPr>
          <p:spPr bwMode="auto">
            <a:xfrm rot="16200000" flipH="1">
              <a:off x="219790" y="2919055"/>
              <a:ext cx="1770221" cy="5334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" name="Group 3"/>
          <p:cNvGrpSpPr/>
          <p:nvPr/>
        </p:nvGrpSpPr>
        <p:grpSpPr>
          <a:xfrm>
            <a:off x="6019800" y="3537466"/>
            <a:ext cx="2514600" cy="2410599"/>
            <a:chOff x="6019800" y="3537466"/>
            <a:chExt cx="2514600" cy="2410599"/>
          </a:xfrm>
        </p:grpSpPr>
        <p:sp>
          <p:nvSpPr>
            <p:cNvPr id="37" name="TextBox 36"/>
            <p:cNvSpPr txBox="1"/>
            <p:nvPr/>
          </p:nvSpPr>
          <p:spPr>
            <a:xfrm>
              <a:off x="6019800" y="5486400"/>
              <a:ext cx="25146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Transformations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41" name="Elbow Connector 40"/>
            <p:cNvCxnSpPr>
              <a:stCxn id="37" idx="3"/>
            </p:cNvCxnSpPr>
            <p:nvPr/>
          </p:nvCxnSpPr>
          <p:spPr bwMode="auto">
            <a:xfrm flipH="1" flipV="1">
              <a:off x="8229600" y="3537466"/>
              <a:ext cx="304800" cy="2179767"/>
            </a:xfrm>
            <a:prstGeom prst="bentConnector3">
              <a:avLst>
                <a:gd name="adj1" fmla="val -75000"/>
              </a:avLst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Elbow Connector 43"/>
            <p:cNvCxnSpPr>
              <a:stCxn id="37" idx="3"/>
            </p:cNvCxnSpPr>
            <p:nvPr/>
          </p:nvCxnSpPr>
          <p:spPr bwMode="auto">
            <a:xfrm flipH="1" flipV="1">
              <a:off x="8229600" y="3810000"/>
              <a:ext cx="304800" cy="1907233"/>
            </a:xfrm>
            <a:prstGeom prst="bentConnector3">
              <a:avLst>
                <a:gd name="adj1" fmla="val -75000"/>
              </a:avLst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Elbow Connector 46"/>
            <p:cNvCxnSpPr>
              <a:stCxn id="37" idx="3"/>
            </p:cNvCxnSpPr>
            <p:nvPr/>
          </p:nvCxnSpPr>
          <p:spPr bwMode="auto">
            <a:xfrm flipH="1" flipV="1">
              <a:off x="8229600" y="4082534"/>
              <a:ext cx="304800" cy="1634699"/>
            </a:xfrm>
            <a:prstGeom prst="bentConnector3">
              <a:avLst>
                <a:gd name="adj1" fmla="val -75000"/>
              </a:avLst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>
            <a:off x="1447800" y="4800600"/>
            <a:ext cx="1066800" cy="1299865"/>
            <a:chOff x="1447800" y="4800600"/>
            <a:chExt cx="1066800" cy="1299865"/>
          </a:xfrm>
        </p:grpSpPr>
        <p:sp>
          <p:nvSpPr>
            <p:cNvPr id="50" name="TextBox 49"/>
            <p:cNvSpPr txBox="1"/>
            <p:nvPr/>
          </p:nvSpPr>
          <p:spPr>
            <a:xfrm>
              <a:off x="1447800" y="5638800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Action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 bwMode="auto">
            <a:xfrm flipV="1">
              <a:off x="2133600" y="4800600"/>
              <a:ext cx="304800" cy="9144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0743854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RDDs and Lineage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3124200" y="19767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: RDD[String]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19200" y="20529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On HDFS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124200" y="2586335"/>
            <a:ext cx="5867400" cy="1066800"/>
            <a:chOff x="3124200" y="2586335"/>
            <a:chExt cx="5867400" cy="1066800"/>
          </a:xfrm>
        </p:grpSpPr>
        <p:sp>
          <p:nvSpPr>
            <p:cNvPr id="5" name="Rectangle 4"/>
            <p:cNvSpPr/>
            <p:nvPr/>
          </p:nvSpPr>
          <p:spPr bwMode="auto">
            <a:xfrm>
              <a:off x="3124200" y="3043535"/>
              <a:ext cx="2895600" cy="609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a: RDD[String]</a:t>
              </a:r>
            </a:p>
          </p:txBody>
        </p:sp>
        <p:cxnSp>
          <p:nvCxnSpPr>
            <p:cNvPr id="9" name="Straight Arrow Connector 8"/>
            <p:cNvCxnSpPr>
              <a:stCxn id="4" idx="2"/>
              <a:endCxn id="5" idx="0"/>
            </p:cNvCxnSpPr>
            <p:nvPr/>
          </p:nvCxnSpPr>
          <p:spPr bwMode="auto">
            <a:xfrm>
              <a:off x="4572000" y="2586335"/>
              <a:ext cx="0" cy="457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4648200" y="2662535"/>
              <a:ext cx="4343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  <a:latin typeface="Andale Mono"/>
                  <a:cs typeface="Andale Mono"/>
                </a:rPr>
                <a:t>.</a:t>
              </a:r>
              <a:r>
                <a:rPr lang="en-US" sz="1400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flatMap</a:t>
              </a:r>
              <a:r>
                <a:rPr lang="en-US" sz="1400" b="0" dirty="0">
                  <a:solidFill>
                    <a:srgbClr val="000000"/>
                  </a:solidFill>
                  <a:latin typeface="Andale Mono"/>
                  <a:cs typeface="Andale Mono"/>
                </a:rPr>
                <a:t>(line =&gt; </a:t>
              </a:r>
              <a:r>
                <a:rPr lang="en-US" sz="1400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line.split</a:t>
              </a:r>
              <a:r>
                <a:rPr lang="en-US" sz="1400" b="0" dirty="0">
                  <a:solidFill>
                    <a:srgbClr val="000000"/>
                  </a:solidFill>
                  <a:latin typeface="Andale Mono"/>
                  <a:cs typeface="Andale Mono"/>
                </a:rPr>
                <a:t>(" "))</a:t>
              </a:r>
              <a:endParaRPr lang="en-US" sz="1800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3886200" y="5786735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Action!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124200" y="3653135"/>
            <a:ext cx="5867400" cy="1066800"/>
            <a:chOff x="3124200" y="3653135"/>
            <a:chExt cx="5867400" cy="1066800"/>
          </a:xfrm>
        </p:grpSpPr>
        <p:sp>
          <p:nvSpPr>
            <p:cNvPr id="6" name="Rectangle 5"/>
            <p:cNvSpPr/>
            <p:nvPr/>
          </p:nvSpPr>
          <p:spPr bwMode="auto">
            <a:xfrm>
              <a:off x="3124200" y="4110335"/>
              <a:ext cx="2895600" cy="609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b: RDD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[(String,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Int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)]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648200" y="3729335"/>
              <a:ext cx="4343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14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.</a:t>
              </a:r>
              <a:r>
                <a:rPr lang="nl-NL" sz="1400" b="0" dirty="0">
                  <a:solidFill>
                    <a:srgbClr val="000000"/>
                  </a:solidFill>
                  <a:latin typeface="Andale Mono"/>
                  <a:cs typeface="Andale Mono"/>
                </a:rPr>
                <a:t>map(word =&gt; (word, 1))</a:t>
              </a:r>
            </a:p>
          </p:txBody>
        </p:sp>
        <p:cxnSp>
          <p:nvCxnSpPr>
            <p:cNvPr id="20" name="Straight Arrow Connector 19"/>
            <p:cNvCxnSpPr/>
            <p:nvPr/>
          </p:nvCxnSpPr>
          <p:spPr bwMode="auto">
            <a:xfrm>
              <a:off x="4572000" y="3653135"/>
              <a:ext cx="0" cy="457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3124200" y="4719935"/>
            <a:ext cx="5867400" cy="1066800"/>
            <a:chOff x="3124200" y="4719935"/>
            <a:chExt cx="5867400" cy="1066800"/>
          </a:xfrm>
        </p:grpSpPr>
        <p:sp>
          <p:nvSpPr>
            <p:cNvPr id="7" name="Rectangle 6"/>
            <p:cNvSpPr/>
            <p:nvPr/>
          </p:nvSpPr>
          <p:spPr bwMode="auto">
            <a:xfrm>
              <a:off x="3124200" y="5177135"/>
              <a:ext cx="2895600" cy="609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c: 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RDD[(String,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Int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)]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648200" y="4796135"/>
              <a:ext cx="4343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.</a:t>
              </a:r>
              <a:r>
                <a:rPr lang="en-US" sz="1400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reduceByKey</a:t>
              </a:r>
              <a:r>
                <a:rPr lang="en-US" sz="1400" b="0" dirty="0">
                  <a:solidFill>
                    <a:srgbClr val="000000"/>
                  </a:solidFill>
                  <a:latin typeface="Andale Mono"/>
                  <a:cs typeface="Andale Mono"/>
                </a:rPr>
                <a:t>(_ + _)</a:t>
              </a:r>
            </a:p>
          </p:txBody>
        </p:sp>
        <p:cxnSp>
          <p:nvCxnSpPr>
            <p:cNvPr id="21" name="Straight Arrow Connector 20"/>
            <p:cNvCxnSpPr/>
            <p:nvPr/>
          </p:nvCxnSpPr>
          <p:spPr bwMode="auto">
            <a:xfrm>
              <a:off x="4572000" y="4719935"/>
              <a:ext cx="0" cy="457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3" name="TextBox 22"/>
          <p:cNvSpPr txBox="1"/>
          <p:nvPr/>
        </p:nvSpPr>
        <p:spPr>
          <a:xfrm rot="21187733">
            <a:off x="5599799" y="5691801"/>
            <a:ext cx="34836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Remember, </a:t>
            </a:r>
            <a:b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</a:b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transformations are lazy!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00901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  <p:bldP spid="19" grpId="0"/>
      <p:bldP spid="23" grpId="0"/>
    </p:bld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54725</TotalTime>
  <Words>2257</Words>
  <Application>Microsoft Macintosh PowerPoint</Application>
  <PresentationFormat>On-screen Show (4:3)</PresentationFormat>
  <Paragraphs>426</Paragraphs>
  <Slides>45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46" baseType="lpstr"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Synchronization: Pairs vs. Stripes</vt:lpstr>
      <vt:lpstr>f(B|A): “Pairs” 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11521</cp:revision>
  <dcterms:created xsi:type="dcterms:W3CDTF">2012-08-31T06:36:49Z</dcterms:created>
  <dcterms:modified xsi:type="dcterms:W3CDTF">2016-01-18T04:18:41Z</dcterms:modified>
  <cp:category/>
</cp:coreProperties>
</file>